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0"/>
  </p:notesMasterIdLst>
  <p:sldIdLst>
    <p:sldId id="286" r:id="rId5"/>
    <p:sldId id="285" r:id="rId6"/>
    <p:sldId id="287" r:id="rId7"/>
    <p:sldId id="289" r:id="rId8"/>
    <p:sldId id="290" r:id="rId9"/>
    <p:sldId id="291" r:id="rId10"/>
    <p:sldId id="292" r:id="rId11"/>
    <p:sldId id="293" r:id="rId12"/>
    <p:sldId id="294" r:id="rId13"/>
    <p:sldId id="295" r:id="rId14"/>
    <p:sldId id="296" r:id="rId15"/>
    <p:sldId id="305" r:id="rId16"/>
    <p:sldId id="306" r:id="rId17"/>
    <p:sldId id="304" r:id="rId18"/>
    <p:sldId id="28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Fitzgerald" initials="JF" lastIdx="4" clrIdx="0">
    <p:extLst>
      <p:ext uri="{19B8F6BF-5375-455C-9EA6-DF929625EA0E}">
        <p15:presenceInfo xmlns:p15="http://schemas.microsoft.com/office/powerpoint/2012/main" userId="dc6f1d13-1887-4743-8652-1b94bc2c05f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34"/>
    <p:restoredTop sz="94643"/>
  </p:normalViewPr>
  <p:slideViewPr>
    <p:cSldViewPr snapToGrid="0" snapToObjects="1">
      <p:cViewPr varScale="1">
        <p:scale>
          <a:sx n="95" d="100"/>
          <a:sy n="95" d="100"/>
        </p:scale>
        <p:origin x="216" y="5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arra Grant" userId="S::kiarra.grant@cofense.com::68bec549-a6f3-4738-873e-2b915fae500a" providerId="AD" clId="Web-{E2144738-5037-A184-89D0-44D0A9299098}"/>
    <pc:docChg chg="modSld">
      <pc:chgData name="Kiarra Grant" userId="S::kiarra.grant@cofense.com::68bec549-a6f3-4738-873e-2b915fae500a" providerId="AD" clId="Web-{E2144738-5037-A184-89D0-44D0A9299098}" dt="2018-08-15T14:07:30.722" v="19" actId="20577"/>
      <pc:docMkLst>
        <pc:docMk/>
      </pc:docMkLst>
      <pc:sldChg chg="modSp">
        <pc:chgData name="Kiarra Grant" userId="S::kiarra.grant@cofense.com::68bec549-a6f3-4738-873e-2b915fae500a" providerId="AD" clId="Web-{E2144738-5037-A184-89D0-44D0A9299098}" dt="2018-08-15T14:07:30.722" v="18" actId="20577"/>
        <pc:sldMkLst>
          <pc:docMk/>
          <pc:sldMk cId="1535474920" sldId="304"/>
        </pc:sldMkLst>
        <pc:spChg chg="mod">
          <ac:chgData name="Kiarra Grant" userId="S::kiarra.grant@cofense.com::68bec549-a6f3-4738-873e-2b915fae500a" providerId="AD" clId="Web-{E2144738-5037-A184-89D0-44D0A9299098}" dt="2018-08-15T14:07:30.722" v="18" actId="20577"/>
          <ac:spMkLst>
            <pc:docMk/>
            <pc:sldMk cId="1535474920" sldId="304"/>
            <ac:spMk id="6" creationId="{4583F5C9-D3F1-8840-AB17-B3B7214B13D9}"/>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8-08-10T11:46:28.200" idx="1">
    <p:pos x="5945" y="2033"/>
    <p:text>See if we can make this updated</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8-10T11:48:33.198" idx="3">
    <p:pos x="5046" y="1675"/>
    <p:text>Update Icon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D1DCBE-4E5E-3D46-ADD3-9FD3C12961D4}" type="datetimeFigureOut">
              <a:rPr lang="en-US" smtClean="0"/>
              <a:t>8/15/2018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19E0C4-6C8F-0E49-B2FE-FBE82813E54D}" type="slidenum">
              <a:rPr lang="en-US" smtClean="0"/>
              <a:t>‹#›</a:t>
            </a:fld>
            <a:endParaRPr lang="en-US"/>
          </a:p>
        </p:txBody>
      </p:sp>
    </p:spTree>
    <p:extLst>
      <p:ext uri="{BB962C8B-B14F-4D97-AF65-F5344CB8AC3E}">
        <p14:creationId xmlns:p14="http://schemas.microsoft.com/office/powerpoint/2010/main" val="3379917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charset="0"/>
              <a:buChar char="•"/>
            </a:pPr>
            <a:r>
              <a:rPr lang="en-US" dirty="0"/>
              <a:t>Common cause of data breaches</a:t>
            </a:r>
          </a:p>
          <a:p>
            <a:pPr marL="228600" indent="-228600">
              <a:buFont typeface="Arial" charset="0"/>
              <a:buChar char="•"/>
            </a:pPr>
            <a:r>
              <a:rPr lang="en-US" dirty="0"/>
              <a:t>Targeted emails</a:t>
            </a:r>
          </a:p>
          <a:p>
            <a:pPr marL="685800" marR="0" lvl="1" indent="-228600" algn="l" defTabSz="914400" rtl="0" eaLnBrk="1" fontAlgn="auto" latinLnBrk="0" hangingPunct="1">
              <a:lnSpc>
                <a:spcPct val="100000"/>
              </a:lnSpc>
              <a:spcBef>
                <a:spcPts val="0"/>
              </a:spcBef>
              <a:spcAft>
                <a:spcPts val="0"/>
              </a:spcAft>
              <a:buClrTx/>
              <a:buSzTx/>
              <a:buFont typeface="Arial" charset="0"/>
              <a:buChar char="•"/>
              <a:tabLst/>
              <a:defRPr/>
            </a:pPr>
            <a:r>
              <a:rPr lang="en-US" b="0" i="0" dirty="0">
                <a:solidFill>
                  <a:srgbClr val="000000"/>
                </a:solidFill>
                <a:effectLst/>
                <a:latin typeface="Montserrat" charset="0"/>
              </a:rPr>
              <a:t>Spear phishing messages are targeted at small groups or individuals. Attackers personalize these messages to bypass technical controls like spam filters.</a:t>
            </a:r>
            <a:endParaRPr lang="en-US" dirty="0"/>
          </a:p>
          <a:p>
            <a:pPr marL="228600" indent="-228600">
              <a:buFont typeface="Arial" charset="0"/>
              <a:buChar char="•"/>
            </a:pPr>
            <a:r>
              <a:rPr lang="en-US" dirty="0"/>
              <a:t>Sent to small groups or individuals</a:t>
            </a:r>
          </a:p>
          <a:p>
            <a:pPr marL="228600" indent="-228600">
              <a:buFont typeface="Arial" charset="0"/>
              <a:buChar char="•"/>
            </a:pPr>
            <a:r>
              <a:rPr lang="en-US" dirty="0"/>
              <a:t>Use social engineering tactics</a:t>
            </a:r>
          </a:p>
          <a:p>
            <a:pPr marL="685800" lvl="1" indent="-228600">
              <a:buFont typeface="Arial" charset="0"/>
              <a:buChar char="•"/>
            </a:pPr>
            <a:r>
              <a:rPr lang="en-US" dirty="0"/>
              <a:t>Examples of social engineering tactics:</a:t>
            </a:r>
          </a:p>
          <a:p>
            <a:pPr marL="1143000" lvl="2" indent="-228600">
              <a:buFont typeface="Arial" charset="0"/>
              <a:buChar char="•"/>
            </a:pPr>
            <a:r>
              <a:rPr lang="en-US" dirty="0"/>
              <a:t>Pretexting: Exploiting the authority of another person or organization (e.g. pretending to be the IT department to solicit a password)</a:t>
            </a:r>
          </a:p>
          <a:p>
            <a:pPr marL="1143000" lvl="2" indent="-228600">
              <a:buFont typeface="Arial" charset="0"/>
              <a:buChar char="•"/>
            </a:pPr>
            <a:r>
              <a:rPr lang="en-US" dirty="0"/>
              <a:t>Baiting: dangling an item (or file) of value</a:t>
            </a:r>
          </a:p>
          <a:p>
            <a:pPr marL="1143000" lvl="2" indent="-228600">
              <a:buFont typeface="Arial" charset="0"/>
              <a:buChar char="•"/>
            </a:pPr>
            <a:r>
              <a:rPr lang="en-US" dirty="0"/>
              <a:t>Appealing to emotions or sense of urgency</a:t>
            </a:r>
          </a:p>
          <a:p>
            <a:pPr marL="685800" lvl="1" indent="-228600">
              <a:buFont typeface="Arial" charset="0"/>
              <a:buChar char="•"/>
            </a:pPr>
            <a:endParaRPr lang="en-US" dirty="0"/>
          </a:p>
          <a:p>
            <a:pPr marL="171450" indent="-171450">
              <a:buFont typeface="Arial"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A39C51-A9BF-FA40-A64C-2D0A2488DF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2621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charset="0"/>
              <a:buChar char="•"/>
            </a:pPr>
            <a:r>
              <a:rPr lang="en-US" b="0" i="0" dirty="0">
                <a:solidFill>
                  <a:srgbClr val="000000"/>
                </a:solidFill>
                <a:effectLst/>
                <a:latin typeface="Montserrat" charset="0"/>
              </a:rPr>
              <a:t>Spear phishing emails:</a:t>
            </a:r>
          </a:p>
          <a:p>
            <a:pPr marL="685800" lvl="1" indent="-228600">
              <a:buFont typeface="Arial" charset="0"/>
              <a:buChar char="•"/>
            </a:pPr>
            <a:r>
              <a:rPr lang="en-US" b="0" i="0" dirty="0">
                <a:solidFill>
                  <a:srgbClr val="000000"/>
                </a:solidFill>
                <a:effectLst/>
                <a:latin typeface="Montserrat" charset="0"/>
              </a:rPr>
              <a:t>Deliver file attachments that can infect your computer with malware</a:t>
            </a:r>
          </a:p>
          <a:p>
            <a:pPr marL="685800" lvl="1" indent="-228600">
              <a:buFont typeface="Arial" charset="0"/>
              <a:buChar char="•"/>
            </a:pPr>
            <a:r>
              <a:rPr lang="en-US" b="0" i="0" dirty="0">
                <a:solidFill>
                  <a:srgbClr val="000000"/>
                </a:solidFill>
                <a:effectLst/>
                <a:latin typeface="Montserrat" charset="0"/>
              </a:rPr>
              <a:t>Entice you to click on links that take you to websites that will infect your computer</a:t>
            </a:r>
          </a:p>
          <a:p>
            <a:pPr marL="685800" lvl="1" indent="-228600">
              <a:buFont typeface="Arial" charset="0"/>
              <a:buChar char="•"/>
            </a:pPr>
            <a:r>
              <a:rPr lang="en-US" b="0" i="0" dirty="0">
                <a:solidFill>
                  <a:srgbClr val="000000"/>
                </a:solidFill>
                <a:effectLst/>
                <a:latin typeface="Montserrat" charset="0"/>
              </a:rPr>
              <a:t>Trick you into handing over your login credentials, which phishers can later use to gain access to your network, sites, and data</a:t>
            </a:r>
            <a:endParaRPr lang="en-US" b="0" dirty="0"/>
          </a:p>
          <a:p>
            <a:pPr marL="228600" indent="-228600">
              <a:buFont typeface="Arial"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A39C51-A9BF-FA40-A64C-2D0A2488DF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7276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Examples of advanced spear phishing attacks include Highly Personalized, Double Barrel, and Business Email Compromise.</a:t>
            </a:r>
          </a:p>
          <a:p>
            <a:pPr marL="228600" marR="0" indent="-22860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Highly Personalized phishing emails include personal information to gain the target’s trust. </a:t>
            </a:r>
          </a:p>
          <a:p>
            <a:pPr marL="685800" marR="0" lvl="1" indent="-22860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Spear phishers often use information like your full name, mailing address, tax ID number, phone number, bank account number, and the name of your employer to try to gain your trust. </a:t>
            </a:r>
          </a:p>
          <a:p>
            <a:pPr marL="228600" marR="0" lvl="0" indent="-22860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Spear phishers scavenge social media profiles to craft highly personalized messages. They could also use information like the names of your family, friends, and colleagues to trick you into clicking a link or downloading an attachment. Every bit of information you post on a social network makes you vulnerable to spear phishing.</a:t>
            </a:r>
          </a:p>
          <a:p>
            <a:pPr marL="228600" marR="0" lvl="0" indent="-22860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Even if the email or text message appears to be from someone you know, use caution. Phishers can also impersonate email addresses and phone numbers.</a:t>
            </a:r>
            <a:r>
              <a:rPr lang="en-US" dirty="0">
                <a:effectLst/>
              </a:rPr>
              <a:t> </a:t>
            </a:r>
            <a:endParaRPr lang="en-US" sz="120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171450" indent="-171450">
              <a:buFont typeface="Arial" charset="0"/>
              <a:buChar char="•"/>
            </a:pPr>
            <a:endParaRPr lang="en-US" dirty="0"/>
          </a:p>
          <a:p>
            <a:pPr marL="228600" indent="-228600">
              <a:buFont typeface="Arial"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A39C51-A9BF-FA40-A64C-2D0A2488DF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7262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This example</a:t>
            </a:r>
            <a:r>
              <a:rPr lang="en-US" sz="1200" kern="1200" baseline="0" dirty="0">
                <a:solidFill>
                  <a:schemeClr val="tx1"/>
                </a:solidFill>
                <a:effectLst/>
                <a:latin typeface="+mn-lt"/>
                <a:ea typeface="+mn-ea"/>
                <a:cs typeface="+mn-cs"/>
              </a:rPr>
              <a:t> of a real phishing email includes the target’s email address (redacted) to establish a sense of trust.</a:t>
            </a:r>
            <a:endParaRPr lang="en-US" sz="120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171450" indent="-171450">
              <a:buFont typeface="Arial" charset="0"/>
              <a:buChar char="•"/>
            </a:pPr>
            <a:endParaRPr lang="en-US" dirty="0"/>
          </a:p>
          <a:p>
            <a:pPr marL="228600" indent="-228600">
              <a:buFont typeface="Arial"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A39C51-A9BF-FA40-A64C-2D0A2488DF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8140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The Double Barrel uses multiple emails to create a believable narrative. </a:t>
            </a:r>
          </a:p>
          <a:p>
            <a:pPr marL="228600" marR="0" indent="-22860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First, phishers send a Lure email designed to build trust.  In this example,</a:t>
            </a:r>
            <a:r>
              <a:rPr lang="en-US" sz="1200" kern="1200" baseline="0" dirty="0">
                <a:solidFill>
                  <a:schemeClr val="tx1"/>
                </a:solidFill>
                <a:effectLst/>
                <a:latin typeface="+mn-lt"/>
                <a:ea typeface="+mn-ea"/>
                <a:cs typeface="+mn-cs"/>
              </a:rPr>
              <a:t> Jack receives an email from his boss Lena, letting him know that she is about to get on a flight and to expect a file soon.</a:t>
            </a:r>
            <a:endParaRPr lang="en-US" sz="1200" kern="1200" dirty="0">
              <a:solidFill>
                <a:schemeClr val="tx1"/>
              </a:solidFill>
              <a:effectLst/>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In this email, the phisher tells the target to expect another email with an attachment or link. </a:t>
            </a:r>
          </a:p>
          <a:p>
            <a:pPr marL="171450" indent="-171450">
              <a:buFont typeface="Arial"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A39C51-A9BF-FA40-A64C-2D0A2488DF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5232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charset="0"/>
              <a:buChar char="•"/>
            </a:pPr>
            <a:r>
              <a:rPr lang="en-US" sz="1200" kern="1200" dirty="0">
                <a:solidFill>
                  <a:schemeClr val="tx1"/>
                </a:solidFill>
                <a:effectLst/>
                <a:latin typeface="+mn-lt"/>
                <a:ea typeface="+mn-ea"/>
                <a:cs typeface="+mn-cs"/>
              </a:rPr>
              <a:t>A Business Email Compromise scam uses emails to trick recipients into initiating a fraudulent wire transfer, often by impersonating a high-ranking executive or a vendor/supplier. </a:t>
            </a:r>
          </a:p>
          <a:p>
            <a:pPr marL="228600" indent="-228600">
              <a:buFont typeface="Arial" charset="0"/>
              <a:buChar char="•"/>
            </a:pPr>
            <a:r>
              <a:rPr lang="en-US" sz="1200" kern="1200" dirty="0">
                <a:solidFill>
                  <a:schemeClr val="tx1"/>
                </a:solidFill>
                <a:effectLst/>
                <a:latin typeface="+mn-lt"/>
                <a:ea typeface="+mn-ea"/>
                <a:cs typeface="+mn-cs"/>
              </a:rPr>
              <a:t>A BEC scam may resemble a spear phishing attack. </a:t>
            </a:r>
          </a:p>
          <a:p>
            <a:pPr marL="685800" lvl="1" indent="-228600">
              <a:buFont typeface="Arial" charset="0"/>
              <a:buChar char="•"/>
            </a:pPr>
            <a:r>
              <a:rPr lang="en-US" sz="1200" kern="1200" dirty="0">
                <a:solidFill>
                  <a:schemeClr val="tx1"/>
                </a:solidFill>
                <a:effectLst/>
                <a:latin typeface="+mn-lt"/>
                <a:ea typeface="+mn-ea"/>
                <a:cs typeface="+mn-cs"/>
              </a:rPr>
              <a:t>However, it does not always contain a malicious hyperlink or attachment. </a:t>
            </a:r>
          </a:p>
          <a:p>
            <a:pPr marL="228600" marR="0" indent="-22860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Most often, BEC scams target financial officers and other employees who are authorized to initiate a wire transfer,</a:t>
            </a:r>
            <a:r>
              <a:rPr lang="en-US" sz="1200" kern="1200" baseline="0" dirty="0">
                <a:solidFill>
                  <a:schemeClr val="tx1"/>
                </a:solidFill>
                <a:effectLst/>
                <a:latin typeface="+mn-lt"/>
                <a:ea typeface="+mn-ea"/>
                <a:cs typeface="+mn-cs"/>
              </a:rPr>
              <a:t> like financial directors and accountants.</a:t>
            </a:r>
            <a:endParaRPr lang="en-US" sz="1200" kern="1200" dirty="0">
              <a:solidFill>
                <a:schemeClr val="tx1"/>
              </a:solidFill>
              <a:effectLst/>
              <a:latin typeface="+mn-lt"/>
              <a:ea typeface="+mn-ea"/>
              <a:cs typeface="+mn-cs"/>
            </a:endParaRPr>
          </a:p>
          <a:p>
            <a:pPr marL="228600" indent="-228600">
              <a:buFont typeface="Arial" charset="0"/>
              <a:buChar char="•"/>
            </a:pPr>
            <a:r>
              <a:rPr lang="en-US" sz="1200" dirty="0"/>
              <a:t>According to the United States FBI, phishers have stolen over 5.3 billion dollars in these scams as of 2017.</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A39C51-A9BF-FA40-A64C-2D0A2488DF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8080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Here is an example of an attempt</a:t>
            </a:r>
            <a:r>
              <a:rPr lang="en-US" sz="1200" kern="1200" baseline="0" dirty="0">
                <a:solidFill>
                  <a:schemeClr val="tx1"/>
                </a:solidFill>
                <a:effectLst/>
                <a:latin typeface="+mn-lt"/>
                <a:ea typeface="+mn-ea"/>
                <a:cs typeface="+mn-cs"/>
              </a:rPr>
              <a:t> against PhishMe. Our VP of Finance was able to identify the BEC scam because t</a:t>
            </a:r>
            <a:r>
              <a:rPr lang="en-US" sz="1200" kern="1200" dirty="0">
                <a:solidFill>
                  <a:schemeClr val="tx1"/>
                </a:solidFill>
                <a:effectLst/>
                <a:latin typeface="+mn-lt"/>
                <a:ea typeface="+mn-ea"/>
                <a:cs typeface="+mn-cs"/>
              </a:rPr>
              <a:t>he email says “Sent from my iPhone,” but he knew </a:t>
            </a:r>
            <a:r>
              <a:rPr lang="en-US" sz="1200" kern="1200" dirty="0" err="1">
                <a:solidFill>
                  <a:schemeClr val="tx1"/>
                </a:solidFill>
                <a:effectLst/>
                <a:latin typeface="+mn-lt"/>
                <a:ea typeface="+mn-ea"/>
                <a:cs typeface="+mn-cs"/>
              </a:rPr>
              <a:t>Rohyt</a:t>
            </a:r>
            <a:r>
              <a:rPr lang="en-US" sz="1200" kern="1200" dirty="0">
                <a:solidFill>
                  <a:schemeClr val="tx1"/>
                </a:solidFill>
                <a:effectLst/>
                <a:latin typeface="+mn-lt"/>
                <a:ea typeface="+mn-ea"/>
                <a:cs typeface="+mn-cs"/>
              </a:rPr>
              <a:t> uses Android.</a:t>
            </a:r>
          </a:p>
          <a:p>
            <a:pPr marL="228600" marR="0" indent="-22860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There are a few formatting mistakes (an extra space before “?”) and punctuation errors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That’s no surprise since errors in punctuation, spelling, grammar and formatting are common in phishing emails. </a:t>
            </a:r>
            <a:endParaRPr lang="en-US" dirty="0"/>
          </a:p>
          <a:p>
            <a:pPr marL="228600" marR="0" indent="-228600" algn="l" defTabSz="4572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dirty="0"/>
          </a:p>
          <a:p>
            <a:pPr marL="171450" indent="-171450">
              <a:buFont typeface="Arial"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A39C51-A9BF-FA40-A64C-2D0A2488DF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51575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1" cy="6888843"/>
          </a:xfrm>
          <a:prstGeom prst="rect">
            <a:avLst/>
          </a:prstGeom>
        </p:spPr>
      </p:pic>
      <p:sp>
        <p:nvSpPr>
          <p:cNvPr id="3" name="Subtitle 2"/>
          <p:cNvSpPr>
            <a:spLocks noGrp="1"/>
          </p:cNvSpPr>
          <p:nvPr>
            <p:ph type="subTitle" idx="1"/>
          </p:nvPr>
        </p:nvSpPr>
        <p:spPr>
          <a:xfrm>
            <a:off x="644921" y="3720523"/>
            <a:ext cx="8377793" cy="1092887"/>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11" name="TextBox 10"/>
          <p:cNvSpPr txBox="1"/>
          <p:nvPr userDrawn="1"/>
        </p:nvSpPr>
        <p:spPr>
          <a:xfrm>
            <a:off x="7957574" y="6268756"/>
            <a:ext cx="4067645" cy="482183"/>
          </a:xfrm>
          <a:prstGeom prst="rect">
            <a:avLst/>
          </a:prstGeom>
          <a:noFill/>
        </p:spPr>
        <p:txBody>
          <a:bodyPr wrap="square" lIns="0" tIns="0" rIns="0" bIns="0" rtlCol="0" anchor="ctr">
            <a:spAutoFit/>
          </a:bodyPr>
          <a:lstStyle/>
          <a:p>
            <a:pPr marL="0" marR="0" indent="0" algn="r" defTabSz="609585" rtl="0" eaLnBrk="1" fontAlgn="auto" latinLnBrk="0" hangingPunct="1">
              <a:lnSpc>
                <a:spcPct val="100000"/>
              </a:lnSpc>
              <a:spcBef>
                <a:spcPts val="0"/>
              </a:spcBef>
              <a:spcAft>
                <a:spcPts val="400"/>
              </a:spcAft>
              <a:buClrTx/>
              <a:buSzTx/>
              <a:buFontTx/>
              <a:buNone/>
              <a:tabLst/>
              <a:defRPr/>
            </a:pPr>
            <a:r>
              <a:rPr lang="en-US" sz="1600" b="1" i="0" u="none" strike="noStrike" kern="1200" baseline="0">
                <a:solidFill>
                  <a:srgbClr val="FFFFFF"/>
                </a:solidFill>
                <a:latin typeface="Arial Black" charset="0"/>
                <a:ea typeface="Arial Black" charset="0"/>
                <a:cs typeface="Arial Black" charset="0"/>
              </a:rPr>
              <a:t>COFENSE.COM</a:t>
            </a:r>
          </a:p>
          <a:p>
            <a:pPr marL="0" marR="0" indent="0" algn="r" defTabSz="609585" rtl="0" eaLnBrk="1" fontAlgn="auto" latinLnBrk="0" hangingPunct="1">
              <a:lnSpc>
                <a:spcPct val="100000"/>
              </a:lnSpc>
              <a:spcBef>
                <a:spcPts val="0"/>
              </a:spcBef>
              <a:spcAft>
                <a:spcPts val="400"/>
              </a:spcAft>
              <a:buClrTx/>
              <a:buSzTx/>
              <a:buFontTx/>
              <a:buNone/>
              <a:tabLst/>
              <a:defRPr/>
            </a:pPr>
            <a:r>
              <a:rPr lang="en-US" sz="1200" b="0" i="0" u="none" strike="noStrike" kern="1200" baseline="0">
                <a:solidFill>
                  <a:srgbClr val="FFFFFF"/>
                </a:solidFill>
                <a:latin typeface="+mn-lt"/>
                <a:ea typeface="+mn-ea"/>
                <a:cs typeface="+mn-cs"/>
              </a:rPr>
              <a:t>© Copyright 2018  Cofense™ All rights reserved.</a:t>
            </a:r>
          </a:p>
        </p:txBody>
      </p:sp>
      <p:cxnSp>
        <p:nvCxnSpPr>
          <p:cNvPr id="12" name="Straight Connector 11"/>
          <p:cNvCxnSpPr/>
          <p:nvPr userDrawn="1"/>
        </p:nvCxnSpPr>
        <p:spPr>
          <a:xfrm>
            <a:off x="644926" y="3649765"/>
            <a:ext cx="357097"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 name="Text Placeholder 17"/>
          <p:cNvSpPr>
            <a:spLocks noGrp="1"/>
          </p:cNvSpPr>
          <p:nvPr>
            <p:ph type="body" sz="quarter" idx="13" hasCustomPrompt="1"/>
          </p:nvPr>
        </p:nvSpPr>
        <p:spPr>
          <a:xfrm>
            <a:off x="644920" y="2037184"/>
            <a:ext cx="8377793" cy="1545435"/>
          </a:xfrm>
        </p:spPr>
        <p:txBody>
          <a:bodyPr>
            <a:normAutofit/>
          </a:bodyPr>
          <a:lstStyle>
            <a:lvl1pPr marL="0" indent="0" algn="l">
              <a:buNone/>
              <a:defRPr sz="5333" b="1" i="0" spc="-200">
                <a:solidFill>
                  <a:schemeClr val="bg1"/>
                </a:solidFill>
                <a:latin typeface="Arial Black" charset="0"/>
                <a:ea typeface="Arial Black" charset="0"/>
                <a:cs typeface="Arial Black" charset="0"/>
              </a:defRPr>
            </a:lvl1pPr>
          </a:lstStyle>
          <a:p>
            <a:pPr lvl="0"/>
            <a:r>
              <a:rPr lang="en-US"/>
              <a:t>CLICK TO EDIT MASTER TEXT STYLES</a:t>
            </a:r>
          </a:p>
        </p:txBody>
      </p:sp>
    </p:spTree>
    <p:extLst>
      <p:ext uri="{BB962C8B-B14F-4D97-AF65-F5344CB8AC3E}">
        <p14:creationId xmlns:p14="http://schemas.microsoft.com/office/powerpoint/2010/main" val="157444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2959196"/>
            <a:ext cx="3054168" cy="2289301"/>
          </a:xfrm>
          <a:prstGeom prst="rect">
            <a:avLst/>
          </a:prstGeom>
        </p:spPr>
        <p:txBody>
          <a:bodyPr vert="horz"/>
          <a:lstStyle>
            <a:lvl1pPr>
              <a:defRPr sz="1600"/>
            </a:lvl1pPr>
          </a:lstStyle>
          <a:p>
            <a:endParaRPr lang="en-US"/>
          </a:p>
        </p:txBody>
      </p:sp>
      <p:sp>
        <p:nvSpPr>
          <p:cNvPr id="6" name="Picture Placeholder 4"/>
          <p:cNvSpPr>
            <a:spLocks noGrp="1"/>
          </p:cNvSpPr>
          <p:nvPr>
            <p:ph type="pic" sz="quarter" idx="11"/>
          </p:nvPr>
        </p:nvSpPr>
        <p:spPr>
          <a:xfrm>
            <a:off x="3043779" y="2959196"/>
            <a:ext cx="3054168" cy="2289301"/>
          </a:xfrm>
          <a:prstGeom prst="rect">
            <a:avLst/>
          </a:prstGeom>
        </p:spPr>
        <p:txBody>
          <a:bodyPr vert="horz"/>
          <a:lstStyle>
            <a:lvl1pPr>
              <a:defRPr sz="1600"/>
            </a:lvl1pPr>
          </a:lstStyle>
          <a:p>
            <a:endParaRPr lang="en-US"/>
          </a:p>
        </p:txBody>
      </p:sp>
      <p:sp>
        <p:nvSpPr>
          <p:cNvPr id="7" name="Picture Placeholder 4"/>
          <p:cNvSpPr>
            <a:spLocks noGrp="1"/>
          </p:cNvSpPr>
          <p:nvPr>
            <p:ph type="pic" sz="quarter" idx="12"/>
          </p:nvPr>
        </p:nvSpPr>
        <p:spPr>
          <a:xfrm>
            <a:off x="6097945" y="2959196"/>
            <a:ext cx="3054168" cy="2289301"/>
          </a:xfrm>
          <a:prstGeom prst="rect">
            <a:avLst/>
          </a:prstGeom>
        </p:spPr>
        <p:txBody>
          <a:bodyPr vert="horz"/>
          <a:lstStyle>
            <a:lvl1pPr>
              <a:defRPr sz="1600"/>
            </a:lvl1pPr>
          </a:lstStyle>
          <a:p>
            <a:endParaRPr lang="en-US"/>
          </a:p>
        </p:txBody>
      </p:sp>
      <p:sp>
        <p:nvSpPr>
          <p:cNvPr id="8" name="Picture Placeholder 4"/>
          <p:cNvSpPr>
            <a:spLocks noGrp="1"/>
          </p:cNvSpPr>
          <p:nvPr>
            <p:ph type="pic" sz="quarter" idx="13"/>
          </p:nvPr>
        </p:nvSpPr>
        <p:spPr>
          <a:xfrm>
            <a:off x="9141724" y="2959196"/>
            <a:ext cx="3054168" cy="2289301"/>
          </a:xfrm>
          <a:prstGeom prst="rect">
            <a:avLst/>
          </a:prstGeom>
        </p:spPr>
        <p:txBody>
          <a:bodyPr vert="horz"/>
          <a:lstStyle>
            <a:lvl1pPr>
              <a:defRPr sz="1600"/>
            </a:lvl1pPr>
          </a:lstStyle>
          <a:p>
            <a:endParaRPr lang="en-US"/>
          </a:p>
        </p:txBody>
      </p:sp>
      <p:sp>
        <p:nvSpPr>
          <p:cNvPr id="9" name="Title 3"/>
          <p:cNvSpPr>
            <a:spLocks noGrp="1"/>
          </p:cNvSpPr>
          <p:nvPr>
            <p:ph type="title" hasCustomPrompt="1"/>
          </p:nvPr>
        </p:nvSpPr>
        <p:spPr>
          <a:xfrm>
            <a:off x="562003" y="444689"/>
            <a:ext cx="10989823" cy="738664"/>
          </a:xfrm>
          <a:prstGeom prst="rect">
            <a:avLst/>
          </a:prstGeom>
        </p:spPr>
        <p:txBody>
          <a:bodyPr vert="horz" wrap="square">
            <a:spAutoFit/>
          </a:bodyPr>
          <a:lstStyle>
            <a:lvl1pPr algn="ctr">
              <a:defRPr sz="4800" b="1" i="0" spc="-200">
                <a:latin typeface="Arial Black" charset="0"/>
                <a:ea typeface="Arial Black" charset="0"/>
                <a:cs typeface="Arial Black" charset="0"/>
              </a:defRPr>
            </a:lvl1pPr>
          </a:lstStyle>
          <a:p>
            <a:r>
              <a:rPr lang="en-US"/>
              <a:t>CLICK TO EDIT TITLE STYLE</a:t>
            </a:r>
          </a:p>
        </p:txBody>
      </p:sp>
      <p:sp>
        <p:nvSpPr>
          <p:cNvPr id="3" name="Content Placeholder 2"/>
          <p:cNvSpPr>
            <a:spLocks noGrp="1"/>
          </p:cNvSpPr>
          <p:nvPr>
            <p:ph sz="quarter" idx="14"/>
          </p:nvPr>
        </p:nvSpPr>
        <p:spPr>
          <a:xfrm>
            <a:off x="596902" y="1500189"/>
            <a:ext cx="10954924" cy="2055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460053"/>
            <a:ext cx="12192000" cy="405551"/>
          </a:xfrm>
          <a:prstGeom prst="rect">
            <a:avLst/>
          </a:prstGeom>
        </p:spPr>
      </p:pic>
      <p:sp>
        <p:nvSpPr>
          <p:cNvPr id="11" name="TextBox 10"/>
          <p:cNvSpPr txBox="1"/>
          <p:nvPr userDrawn="1"/>
        </p:nvSpPr>
        <p:spPr>
          <a:xfrm>
            <a:off x="2592309" y="6593830"/>
            <a:ext cx="7007383" cy="164212"/>
          </a:xfrm>
          <a:prstGeom prst="rect">
            <a:avLst/>
          </a:prstGeom>
          <a:noFill/>
        </p:spPr>
        <p:txBody>
          <a:bodyPr wrap="square" lIns="0" tIns="0" rIns="0" bIns="0" rtlCol="0" anchor="ctr">
            <a:spAutoFit/>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067" b="0" i="0" u="none" strike="noStrike" kern="1200" baseline="0">
                <a:solidFill>
                  <a:schemeClr val="bg1"/>
                </a:solidFill>
                <a:latin typeface="+mn-lt"/>
                <a:ea typeface="+mn-ea"/>
                <a:cs typeface="+mn-cs"/>
              </a:rPr>
              <a:t>© Copyright 2018  Cofense™  All rights reserved.</a:t>
            </a:r>
          </a:p>
        </p:txBody>
      </p:sp>
    </p:spTree>
    <p:extLst>
      <p:ext uri="{BB962C8B-B14F-4D97-AF65-F5344CB8AC3E}">
        <p14:creationId xmlns:p14="http://schemas.microsoft.com/office/powerpoint/2010/main" val="37426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olid Color">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19489" y="5339091"/>
            <a:ext cx="1575913" cy="1173125"/>
          </a:xfrm>
          <a:prstGeom prst="rect">
            <a:avLst/>
          </a:prstGeom>
        </p:spPr>
      </p:pic>
      <p:sp>
        <p:nvSpPr>
          <p:cNvPr id="10" name="Text Placeholder 17"/>
          <p:cNvSpPr>
            <a:spLocks noGrp="1"/>
          </p:cNvSpPr>
          <p:nvPr>
            <p:ph type="body" sz="quarter" idx="13" hasCustomPrompt="1"/>
          </p:nvPr>
        </p:nvSpPr>
        <p:spPr>
          <a:xfrm>
            <a:off x="585482" y="2448306"/>
            <a:ext cx="8189925" cy="2320925"/>
          </a:xfrm>
        </p:spPr>
        <p:txBody>
          <a:bodyPr>
            <a:normAutofit/>
          </a:bodyPr>
          <a:lstStyle>
            <a:lvl1pPr marL="0" indent="0" algn="l">
              <a:buNone/>
              <a:defRPr sz="5333" b="1" i="0" spc="-200">
                <a:solidFill>
                  <a:schemeClr val="bg1"/>
                </a:solidFill>
                <a:latin typeface="Arial Black" charset="0"/>
                <a:ea typeface="Arial Black" charset="0"/>
                <a:cs typeface="Arial Black" charset="0"/>
              </a:defRPr>
            </a:lvl1pPr>
          </a:lstStyle>
          <a:p>
            <a:pPr lvl="0"/>
            <a:r>
              <a:rPr lang="en-US"/>
              <a:t>CLICK TO EDIT MASTER TEXT STYLES</a:t>
            </a:r>
          </a:p>
        </p:txBody>
      </p:sp>
    </p:spTree>
    <p:extLst>
      <p:ext uri="{BB962C8B-B14F-4D97-AF65-F5344CB8AC3E}">
        <p14:creationId xmlns:p14="http://schemas.microsoft.com/office/powerpoint/2010/main" val="1133753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userDrawn="1"/>
        </p:nvSpPr>
        <p:spPr>
          <a:xfrm>
            <a:off x="8000106" y="6268756"/>
            <a:ext cx="4067645" cy="482183"/>
          </a:xfrm>
          <a:prstGeom prst="rect">
            <a:avLst/>
          </a:prstGeom>
          <a:noFill/>
        </p:spPr>
        <p:txBody>
          <a:bodyPr wrap="square" lIns="0" tIns="0" rIns="0" bIns="0" rtlCol="0" anchor="ctr">
            <a:spAutoFit/>
          </a:bodyPr>
          <a:lstStyle/>
          <a:p>
            <a:pPr marL="0" marR="0" indent="0" algn="r" defTabSz="609585" rtl="0" eaLnBrk="1" fontAlgn="auto" latinLnBrk="0" hangingPunct="1">
              <a:lnSpc>
                <a:spcPct val="100000"/>
              </a:lnSpc>
              <a:spcBef>
                <a:spcPts val="0"/>
              </a:spcBef>
              <a:spcAft>
                <a:spcPts val="400"/>
              </a:spcAft>
              <a:buClrTx/>
              <a:buSzTx/>
              <a:buFontTx/>
              <a:buNone/>
              <a:tabLst/>
              <a:defRPr/>
            </a:pPr>
            <a:r>
              <a:rPr lang="en-US" sz="1600" b="1" i="0" u="none" strike="noStrike" kern="1200" baseline="0">
                <a:solidFill>
                  <a:schemeClr val="tx1"/>
                </a:solidFill>
                <a:latin typeface="Arial Black" charset="0"/>
                <a:ea typeface="Arial Black" charset="0"/>
                <a:cs typeface="Arial Black" charset="0"/>
              </a:rPr>
              <a:t>COFENSE.COM</a:t>
            </a:r>
          </a:p>
          <a:p>
            <a:pPr marL="0" marR="0" indent="0" algn="r" defTabSz="609585" rtl="0" eaLnBrk="1" fontAlgn="auto" latinLnBrk="0" hangingPunct="1">
              <a:lnSpc>
                <a:spcPct val="100000"/>
              </a:lnSpc>
              <a:spcBef>
                <a:spcPts val="0"/>
              </a:spcBef>
              <a:spcAft>
                <a:spcPts val="400"/>
              </a:spcAft>
              <a:buClrTx/>
              <a:buSzTx/>
              <a:buFontTx/>
              <a:buNone/>
              <a:tabLst/>
              <a:defRPr/>
            </a:pPr>
            <a:r>
              <a:rPr lang="en-US" sz="1200" b="0" i="0" u="none" strike="noStrike" kern="1200" baseline="0">
                <a:solidFill>
                  <a:schemeClr val="tx1"/>
                </a:solidFill>
                <a:latin typeface="+mn-lt"/>
                <a:ea typeface="+mn-ea"/>
                <a:cs typeface="+mn-cs"/>
              </a:rPr>
              <a:t>© Copyright 2018 Cofense™ All rights reserved.</a:t>
            </a:r>
          </a:p>
        </p:txBody>
      </p:sp>
      <p:sp>
        <p:nvSpPr>
          <p:cNvPr id="5" name="Subtitle 2"/>
          <p:cNvSpPr>
            <a:spLocks noGrp="1"/>
          </p:cNvSpPr>
          <p:nvPr>
            <p:ph type="subTitle" idx="1"/>
          </p:nvPr>
        </p:nvSpPr>
        <p:spPr>
          <a:xfrm>
            <a:off x="503148" y="3720523"/>
            <a:ext cx="8377793" cy="1092887"/>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cxnSp>
        <p:nvCxnSpPr>
          <p:cNvPr id="6" name="Straight Connector 5"/>
          <p:cNvCxnSpPr/>
          <p:nvPr userDrawn="1"/>
        </p:nvCxnSpPr>
        <p:spPr>
          <a:xfrm>
            <a:off x="503153" y="3649765"/>
            <a:ext cx="357097"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7" name="Text Placeholder 17"/>
          <p:cNvSpPr>
            <a:spLocks noGrp="1"/>
          </p:cNvSpPr>
          <p:nvPr>
            <p:ph type="body" sz="quarter" idx="13" hasCustomPrompt="1"/>
          </p:nvPr>
        </p:nvSpPr>
        <p:spPr>
          <a:xfrm>
            <a:off x="503146" y="2037184"/>
            <a:ext cx="8377793" cy="1545435"/>
          </a:xfrm>
        </p:spPr>
        <p:txBody>
          <a:bodyPr>
            <a:normAutofit/>
          </a:bodyPr>
          <a:lstStyle>
            <a:lvl1pPr marL="0" indent="0" algn="l">
              <a:buNone/>
              <a:defRPr sz="5333" b="1" i="0" spc="-200">
                <a:solidFill>
                  <a:schemeClr val="bg1"/>
                </a:solidFill>
                <a:latin typeface="Arial Black" charset="0"/>
                <a:ea typeface="Arial Black" charset="0"/>
                <a:cs typeface="Arial Black" charset="0"/>
              </a:defRPr>
            </a:lvl1pPr>
          </a:lstStyle>
          <a:p>
            <a:pPr lvl="0"/>
            <a:r>
              <a:rPr lang="en-US"/>
              <a:t>CLICK TO EDIT MASTER TEXT STYLES</a:t>
            </a:r>
          </a:p>
        </p:txBody>
      </p:sp>
    </p:spTree>
    <p:extLst>
      <p:ext uri="{BB962C8B-B14F-4D97-AF65-F5344CB8AC3E}">
        <p14:creationId xmlns:p14="http://schemas.microsoft.com/office/powerpoint/2010/main" val="3249638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54459" cy="6858000"/>
          </a:xfrm>
          <a:prstGeom prst="rect">
            <a:avLst/>
          </a:prstGeom>
        </p:spPr>
      </p:pic>
      <p:sp>
        <p:nvSpPr>
          <p:cNvPr id="5" name="Text Placeholder 17"/>
          <p:cNvSpPr>
            <a:spLocks noGrp="1"/>
          </p:cNvSpPr>
          <p:nvPr>
            <p:ph type="body" sz="quarter" idx="13" hasCustomPrompt="1"/>
          </p:nvPr>
        </p:nvSpPr>
        <p:spPr>
          <a:xfrm>
            <a:off x="585482" y="2448306"/>
            <a:ext cx="8189925" cy="2320925"/>
          </a:xfrm>
        </p:spPr>
        <p:txBody>
          <a:bodyPr>
            <a:normAutofit/>
          </a:bodyPr>
          <a:lstStyle>
            <a:lvl1pPr marL="0" indent="0" algn="l">
              <a:buNone/>
              <a:defRPr sz="5333" b="1" i="0" spc="-200">
                <a:solidFill>
                  <a:schemeClr val="bg1"/>
                </a:solidFill>
                <a:latin typeface="Arial Black" charset="0"/>
                <a:ea typeface="Arial Black" charset="0"/>
                <a:cs typeface="Arial Black" charset="0"/>
              </a:defRPr>
            </a:lvl1pPr>
          </a:lstStyle>
          <a:p>
            <a:pPr lvl="0"/>
            <a:r>
              <a:rPr lang="en-US"/>
              <a:t>CLICK TO EDIT MASTER TEXT STYLES</a:t>
            </a:r>
          </a:p>
        </p:txBody>
      </p:sp>
    </p:spTree>
    <p:extLst>
      <p:ext uri="{BB962C8B-B14F-4D97-AF65-F5344CB8AC3E}">
        <p14:creationId xmlns:p14="http://schemas.microsoft.com/office/powerpoint/2010/main" val="1968153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79183"/>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460053"/>
            <a:ext cx="12192000" cy="405551"/>
          </a:xfrm>
          <a:prstGeom prst="rect">
            <a:avLst/>
          </a:prstGeom>
        </p:spPr>
      </p:pic>
      <p:sp>
        <p:nvSpPr>
          <p:cNvPr id="11" name="TextBox 10"/>
          <p:cNvSpPr txBox="1"/>
          <p:nvPr userDrawn="1"/>
        </p:nvSpPr>
        <p:spPr>
          <a:xfrm>
            <a:off x="2592309" y="6593830"/>
            <a:ext cx="7007383" cy="164212"/>
          </a:xfrm>
          <a:prstGeom prst="rect">
            <a:avLst/>
          </a:prstGeom>
          <a:noFill/>
        </p:spPr>
        <p:txBody>
          <a:bodyPr wrap="square" lIns="0" tIns="0" rIns="0" bIns="0" rtlCol="0" anchor="ctr">
            <a:spAutoFit/>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067" b="0" i="0" u="none" strike="noStrike" kern="1200" baseline="0">
                <a:solidFill>
                  <a:schemeClr val="bg1"/>
                </a:solidFill>
                <a:latin typeface="+mn-lt"/>
                <a:ea typeface="+mn-ea"/>
                <a:cs typeface="+mn-cs"/>
              </a:rPr>
              <a:t>© Copyright 2018  Cofense™  All rights reserved.</a:t>
            </a:r>
          </a:p>
        </p:txBody>
      </p:sp>
      <p:sp>
        <p:nvSpPr>
          <p:cNvPr id="18" name="Text Placeholder 17"/>
          <p:cNvSpPr>
            <a:spLocks noGrp="1"/>
          </p:cNvSpPr>
          <p:nvPr>
            <p:ph type="body" sz="quarter" idx="13" hasCustomPrompt="1"/>
          </p:nvPr>
        </p:nvSpPr>
        <p:spPr>
          <a:xfrm>
            <a:off x="613834" y="1441758"/>
            <a:ext cx="10968567" cy="2320925"/>
          </a:xfrm>
        </p:spPr>
        <p:txBody>
          <a:bodyPr>
            <a:normAutofit/>
          </a:bodyPr>
          <a:lstStyle>
            <a:lvl1pPr marL="0" indent="0" algn="ctr">
              <a:buNone/>
              <a:defRPr sz="5333" b="1" i="0" spc="-200">
                <a:solidFill>
                  <a:schemeClr val="bg1"/>
                </a:solidFill>
                <a:latin typeface="Arial Black" charset="0"/>
                <a:ea typeface="Arial Black" charset="0"/>
                <a:cs typeface="Arial Black" charset="0"/>
              </a:defRPr>
            </a:lvl1pPr>
          </a:lstStyle>
          <a:p>
            <a:pPr lvl="0"/>
            <a:r>
              <a:rPr lang="en-US"/>
              <a:t>CLICK TO EDIT MASTER TEXT STYLES</a:t>
            </a:r>
          </a:p>
        </p:txBody>
      </p:sp>
      <p:sp>
        <p:nvSpPr>
          <p:cNvPr id="6" name="Subtitle 2"/>
          <p:cNvSpPr>
            <a:spLocks noGrp="1"/>
          </p:cNvSpPr>
          <p:nvPr>
            <p:ph type="subTitle" idx="1"/>
          </p:nvPr>
        </p:nvSpPr>
        <p:spPr>
          <a:xfrm>
            <a:off x="1907102" y="3216239"/>
            <a:ext cx="8377793" cy="1092887"/>
          </a:xfrm>
        </p:spPr>
        <p:txBody>
          <a:bodyPr/>
          <a:lstStyle>
            <a:lvl1pPr marL="0" indent="0" algn="ctr">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50276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pc="-200">
                <a:solidFill>
                  <a:schemeClr val="accent1"/>
                </a:solidFill>
              </a:defRPr>
            </a:lvl1pPr>
          </a:lstStyle>
          <a:p>
            <a:r>
              <a:rPr lang="en-US"/>
              <a:t>CLICK TO EDIT TITLE STYLE</a:t>
            </a:r>
          </a:p>
        </p:txBody>
      </p:sp>
      <p:sp>
        <p:nvSpPr>
          <p:cNvPr id="3" name="Content Placeholder 2"/>
          <p:cNvSpPr>
            <a:spLocks noGrp="1"/>
          </p:cNvSpPr>
          <p:nvPr>
            <p:ph idx="1"/>
          </p:nvPr>
        </p:nvSpPr>
        <p:spPr>
          <a:xfrm>
            <a:off x="609600" y="1195388"/>
            <a:ext cx="10972800" cy="4837112"/>
          </a:xfrm>
        </p:spPr>
        <p:txBody>
          <a:bodyPr/>
          <a:lstStyle>
            <a:lvl1pPr>
              <a:defRPr>
                <a:solidFill>
                  <a:srgbClr val="1B2934"/>
                </a:solidFill>
              </a:defRPr>
            </a:lvl1pPr>
            <a:lvl2pPr>
              <a:defRPr>
                <a:solidFill>
                  <a:srgbClr val="1B2934"/>
                </a:solidFill>
              </a:defRPr>
            </a:lvl2pPr>
            <a:lvl3pPr>
              <a:defRPr>
                <a:solidFill>
                  <a:srgbClr val="1B2934"/>
                </a:solidFill>
              </a:defRPr>
            </a:lvl3pPr>
            <a:lvl4pPr>
              <a:defRPr>
                <a:solidFill>
                  <a:srgbClr val="1B2934"/>
                </a:solidFill>
              </a:defRPr>
            </a:lvl4pPr>
            <a:lvl5pPr>
              <a:defRPr>
                <a:solidFill>
                  <a:srgbClr val="1B293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460053"/>
            <a:ext cx="12192000" cy="405551"/>
          </a:xfrm>
          <a:prstGeom prst="rect">
            <a:avLst/>
          </a:prstGeom>
        </p:spPr>
      </p:pic>
      <p:sp>
        <p:nvSpPr>
          <p:cNvPr id="5" name="TextBox 4"/>
          <p:cNvSpPr txBox="1"/>
          <p:nvPr userDrawn="1"/>
        </p:nvSpPr>
        <p:spPr>
          <a:xfrm>
            <a:off x="2592309" y="6593830"/>
            <a:ext cx="7007383" cy="164212"/>
          </a:xfrm>
          <a:prstGeom prst="rect">
            <a:avLst/>
          </a:prstGeom>
          <a:noFill/>
        </p:spPr>
        <p:txBody>
          <a:bodyPr wrap="square" lIns="0" tIns="0" rIns="0" bIns="0" rtlCol="0" anchor="ctr">
            <a:spAutoFit/>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067" b="0" i="0" u="none" strike="noStrike" kern="1200" baseline="0">
                <a:solidFill>
                  <a:schemeClr val="bg1"/>
                </a:solidFill>
                <a:latin typeface="+mn-lt"/>
                <a:ea typeface="+mn-ea"/>
                <a:cs typeface="+mn-cs"/>
              </a:rPr>
              <a:t>© Copyright 2018  Cofense™  All rights reserved.</a:t>
            </a:r>
          </a:p>
        </p:txBody>
      </p:sp>
    </p:spTree>
    <p:extLst>
      <p:ext uri="{BB962C8B-B14F-4D97-AF65-F5344CB8AC3E}">
        <p14:creationId xmlns:p14="http://schemas.microsoft.com/office/powerpoint/2010/main" val="4284845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7984" y="1843090"/>
            <a:ext cx="10676467" cy="2180935"/>
          </a:xfrm>
        </p:spPr>
        <p:txBody>
          <a:bodyPr anchor="t"/>
          <a:lstStyle>
            <a:lvl1pPr algn="r">
              <a:defRPr spc="-200"/>
            </a:lvl1pPr>
          </a:lstStyle>
          <a:p>
            <a:r>
              <a:rPr lang="en-US"/>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460053"/>
            <a:ext cx="12192000" cy="405551"/>
          </a:xfrm>
          <a:prstGeom prst="rect">
            <a:avLst/>
          </a:prstGeom>
        </p:spPr>
      </p:pic>
      <p:sp>
        <p:nvSpPr>
          <p:cNvPr id="4" name="TextBox 3"/>
          <p:cNvSpPr txBox="1"/>
          <p:nvPr userDrawn="1"/>
        </p:nvSpPr>
        <p:spPr>
          <a:xfrm>
            <a:off x="2592309" y="6593830"/>
            <a:ext cx="7007383" cy="164212"/>
          </a:xfrm>
          <a:prstGeom prst="rect">
            <a:avLst/>
          </a:prstGeom>
          <a:noFill/>
        </p:spPr>
        <p:txBody>
          <a:bodyPr wrap="square" lIns="0" tIns="0" rIns="0" bIns="0" rtlCol="0" anchor="ctr">
            <a:spAutoFit/>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067" b="0" i="0" u="none" strike="noStrike" kern="1200" baseline="0">
                <a:solidFill>
                  <a:schemeClr val="bg1"/>
                </a:solidFill>
                <a:latin typeface="+mn-lt"/>
                <a:ea typeface="+mn-ea"/>
                <a:cs typeface="+mn-cs"/>
              </a:rPr>
              <a:t>© Copyright 2018  Cofense™  All rights reserved.</a:t>
            </a:r>
          </a:p>
        </p:txBody>
      </p:sp>
    </p:spTree>
    <p:extLst>
      <p:ext uri="{BB962C8B-B14F-4D97-AF65-F5344CB8AC3E}">
        <p14:creationId xmlns:p14="http://schemas.microsoft.com/office/powerpoint/2010/main" val="1463260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92324"/>
            <a:ext cx="10972800" cy="685800"/>
          </a:xfrm>
        </p:spPr>
        <p:txBody>
          <a:bodyPr/>
          <a:lstStyle>
            <a:lvl1pPr>
              <a:defRPr spc="-200"/>
            </a:lvl1pPr>
          </a:lstStyle>
          <a:p>
            <a:r>
              <a:rPr lang="en-US"/>
              <a:t>CLICK TO EDIT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460053"/>
            <a:ext cx="12192000" cy="405551"/>
          </a:xfrm>
          <a:prstGeom prst="rect">
            <a:avLst/>
          </a:prstGeom>
        </p:spPr>
      </p:pic>
      <p:sp>
        <p:nvSpPr>
          <p:cNvPr id="4" name="TextBox 3"/>
          <p:cNvSpPr txBox="1"/>
          <p:nvPr userDrawn="1"/>
        </p:nvSpPr>
        <p:spPr>
          <a:xfrm>
            <a:off x="2592309" y="6593830"/>
            <a:ext cx="7007383" cy="164212"/>
          </a:xfrm>
          <a:prstGeom prst="rect">
            <a:avLst/>
          </a:prstGeom>
          <a:noFill/>
        </p:spPr>
        <p:txBody>
          <a:bodyPr wrap="square" lIns="0" tIns="0" rIns="0" bIns="0" rtlCol="0" anchor="ctr">
            <a:spAutoFit/>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067" b="0" i="0" u="none" strike="noStrike" kern="1200" baseline="0">
                <a:solidFill>
                  <a:schemeClr val="bg1"/>
                </a:solidFill>
                <a:latin typeface="+mn-lt"/>
                <a:ea typeface="+mn-ea"/>
                <a:cs typeface="+mn-cs"/>
              </a:rPr>
              <a:t>© Copyright 2018  Cofense™  All rights reserved.</a:t>
            </a:r>
          </a:p>
        </p:txBody>
      </p:sp>
    </p:spTree>
    <p:extLst>
      <p:ext uri="{BB962C8B-B14F-4D97-AF65-F5344CB8AC3E}">
        <p14:creationId xmlns:p14="http://schemas.microsoft.com/office/powerpoint/2010/main" val="2086863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914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41917" y="2225676"/>
            <a:ext cx="10363200" cy="1362075"/>
          </a:xfrm>
        </p:spPr>
        <p:txBody>
          <a:bodyPr anchor="t"/>
          <a:lstStyle>
            <a:lvl1pPr algn="l">
              <a:defRPr sz="5333" b="1" cap="none">
                <a:solidFill>
                  <a:schemeClr val="accent1"/>
                </a:solidFill>
              </a:defRPr>
            </a:lvl1pPr>
          </a:lstStyle>
          <a:p>
            <a:r>
              <a:rPr lang="en-US"/>
              <a:t>CLICK TO EDIT MASTER 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460053"/>
            <a:ext cx="12192000" cy="405551"/>
          </a:xfrm>
          <a:prstGeom prst="rect">
            <a:avLst/>
          </a:prstGeom>
        </p:spPr>
      </p:pic>
      <p:sp>
        <p:nvSpPr>
          <p:cNvPr id="5" name="TextBox 4"/>
          <p:cNvSpPr txBox="1"/>
          <p:nvPr userDrawn="1"/>
        </p:nvSpPr>
        <p:spPr>
          <a:xfrm>
            <a:off x="2592309" y="6593830"/>
            <a:ext cx="7007383" cy="164212"/>
          </a:xfrm>
          <a:prstGeom prst="rect">
            <a:avLst/>
          </a:prstGeom>
          <a:noFill/>
        </p:spPr>
        <p:txBody>
          <a:bodyPr wrap="square" lIns="0" tIns="0" rIns="0" bIns="0" rtlCol="0" anchor="ctr">
            <a:spAutoFit/>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067" b="0" i="0" u="none" strike="noStrike" kern="1200" baseline="0">
                <a:solidFill>
                  <a:schemeClr val="bg1"/>
                </a:solidFill>
                <a:latin typeface="+mn-lt"/>
                <a:ea typeface="+mn-ea"/>
                <a:cs typeface="+mn-cs"/>
              </a:rPr>
              <a:t>© Copyright 2018  Cofense™  All rights reserved.</a:t>
            </a:r>
          </a:p>
        </p:txBody>
      </p:sp>
    </p:spTree>
    <p:extLst>
      <p:ext uri="{BB962C8B-B14F-4D97-AF65-F5344CB8AC3E}">
        <p14:creationId xmlns:p14="http://schemas.microsoft.com/office/powerpoint/2010/main" val="282853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92324"/>
            <a:ext cx="10972800" cy="685800"/>
          </a:xfrm>
          <a:prstGeom prst="rect">
            <a:avLst/>
          </a:prstGeom>
        </p:spPr>
        <p:txBody>
          <a:bodyPr vert="horz" lIns="0" tIns="0" rIns="0" bIns="0" rtlCol="0" anchor="b">
            <a:noAutofit/>
          </a:bodyPr>
          <a:lstStyle/>
          <a:p>
            <a:r>
              <a:rPr lang="en-US"/>
              <a:t>CLICK TO EDIT TITLE STYLE</a:t>
            </a:r>
          </a:p>
        </p:txBody>
      </p:sp>
      <p:sp>
        <p:nvSpPr>
          <p:cNvPr id="3" name="Text Placeholder 2"/>
          <p:cNvSpPr>
            <a:spLocks noGrp="1"/>
          </p:cNvSpPr>
          <p:nvPr>
            <p:ph type="body" idx="1"/>
          </p:nvPr>
        </p:nvSpPr>
        <p:spPr>
          <a:xfrm>
            <a:off x="609600" y="1223817"/>
            <a:ext cx="10972800" cy="494915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354983" y="5392192"/>
            <a:ext cx="1506788" cy="1121667"/>
          </a:xfrm>
          <a:prstGeom prst="rect">
            <a:avLst/>
          </a:prstGeom>
        </p:spPr>
      </p:pic>
    </p:spTree>
    <p:extLst>
      <p:ext uri="{BB962C8B-B14F-4D97-AF65-F5344CB8AC3E}">
        <p14:creationId xmlns:p14="http://schemas.microsoft.com/office/powerpoint/2010/main" val="37859018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585" rtl="0" eaLnBrk="1" latinLnBrk="0" hangingPunct="1">
        <a:spcBef>
          <a:spcPct val="0"/>
        </a:spcBef>
        <a:buNone/>
        <a:defRPr sz="4800" b="1" i="0" kern="1200" spc="-200">
          <a:solidFill>
            <a:schemeClr val="accent1"/>
          </a:solidFill>
          <a:latin typeface="Arial Black" charset="0"/>
          <a:ea typeface="Arial Black" charset="0"/>
          <a:cs typeface="Arial Black" charset="0"/>
        </a:defRPr>
      </a:lvl1pPr>
    </p:titleStyle>
    <p:bodyStyle>
      <a:lvl1pPr marL="457189" indent="-457189" algn="l" defTabSz="609585" rtl="0" eaLnBrk="1" latinLnBrk="0" hangingPunct="1">
        <a:spcBef>
          <a:spcPct val="20000"/>
        </a:spcBef>
        <a:buFont typeface="Arial"/>
        <a:buChar char="•"/>
        <a:defRPr sz="3200" kern="1200">
          <a:solidFill>
            <a:srgbClr val="1B2934"/>
          </a:solidFill>
          <a:latin typeface="+mn-lt"/>
          <a:ea typeface="+mn-ea"/>
          <a:cs typeface="+mn-cs"/>
        </a:defRPr>
      </a:lvl1pPr>
      <a:lvl2pPr marL="990575" indent="-380990" algn="l" defTabSz="609585" rtl="0" eaLnBrk="1" latinLnBrk="0" hangingPunct="1">
        <a:spcBef>
          <a:spcPct val="20000"/>
        </a:spcBef>
        <a:buFont typeface="Arial"/>
        <a:buChar char="–"/>
        <a:defRPr sz="2667" kern="1200">
          <a:solidFill>
            <a:srgbClr val="1B2934"/>
          </a:solidFill>
          <a:latin typeface="+mn-lt"/>
          <a:ea typeface="+mn-ea"/>
          <a:cs typeface="+mn-cs"/>
        </a:defRPr>
      </a:lvl2pPr>
      <a:lvl3pPr marL="1523962" indent="-304792" algn="l" defTabSz="609585" rtl="0" eaLnBrk="1" latinLnBrk="0" hangingPunct="1">
        <a:spcBef>
          <a:spcPct val="20000"/>
        </a:spcBef>
        <a:buFont typeface="Arial"/>
        <a:buChar char="•"/>
        <a:defRPr sz="2400" kern="1200">
          <a:solidFill>
            <a:srgbClr val="1B2934"/>
          </a:solidFill>
          <a:latin typeface="+mn-lt"/>
          <a:ea typeface="+mn-ea"/>
          <a:cs typeface="+mn-cs"/>
        </a:defRPr>
      </a:lvl3pPr>
      <a:lvl4pPr marL="2133547" indent="-304792" algn="l" defTabSz="609585" rtl="0" eaLnBrk="1" latinLnBrk="0" hangingPunct="1">
        <a:spcBef>
          <a:spcPct val="20000"/>
        </a:spcBef>
        <a:buFont typeface="Arial"/>
        <a:buChar char="–"/>
        <a:defRPr sz="2133" kern="1200">
          <a:solidFill>
            <a:srgbClr val="1B2934"/>
          </a:solidFill>
          <a:latin typeface="+mn-lt"/>
          <a:ea typeface="+mn-ea"/>
          <a:cs typeface="+mn-cs"/>
        </a:defRPr>
      </a:lvl4pPr>
      <a:lvl5pPr marL="2743131" indent="-304792" algn="l" defTabSz="609585" rtl="0" eaLnBrk="1" latinLnBrk="0" hangingPunct="1">
        <a:spcBef>
          <a:spcPct val="20000"/>
        </a:spcBef>
        <a:buFont typeface="Arial"/>
        <a:buChar char="»"/>
        <a:defRPr sz="2133" kern="1200">
          <a:solidFill>
            <a:srgbClr val="1B29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ic3.gov/media/2018/180712.aspx" TargetMode="External"/><Relationship Id="rId2" Type="http://schemas.openxmlformats.org/officeDocument/2006/relationships/hyperlink" Target="https://www.mcafee.com/enterprise/en-us/assets/reports/restricted/economic-impact-cybercrime.pdf" TargetMode="Externa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18.tiff"/><Relationship Id="rId7" Type="http://schemas.openxmlformats.org/officeDocument/2006/relationships/image" Target="../media/image22.tiff"/><Relationship Id="rId2" Type="http://schemas.openxmlformats.org/officeDocument/2006/relationships/image" Target="../media/image17.tiff"/><Relationship Id="rId1" Type="http://schemas.openxmlformats.org/officeDocument/2006/relationships/slideLayout" Target="../slideLayouts/slideLayout5.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s/_rels/slide1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hyperlink" Target="https://phishme.com/download/cbt-bec-scams/" TargetMode="External"/><Relationship Id="rId3" Type="http://schemas.openxmlformats.org/officeDocument/2006/relationships/hyperlink" Target="https://cofense.com/whitepaper/learn-best-practices-to-fight-evolving-email-related-threats/" TargetMode="External"/><Relationship Id="rId7" Type="http://schemas.openxmlformats.org/officeDocument/2006/relationships/hyperlink" Target="https://phishme.com/download/cbt-advanced-spear-phishing/" TargetMode="External"/><Relationship Id="rId2" Type="http://schemas.openxmlformats.org/officeDocument/2006/relationships/hyperlink" Target="https://phishme.com/project/business-email-fraud-scams-itweb/" TargetMode="External"/><Relationship Id="rId1" Type="http://schemas.openxmlformats.org/officeDocument/2006/relationships/slideLayout" Target="../slideLayouts/slideLayout5.xml"/><Relationship Id="rId6" Type="http://schemas.openxmlformats.org/officeDocument/2006/relationships/hyperlink" Target="https://phishme.com/bec-scams-hit-facebook-google-100-million-dollars/" TargetMode="External"/><Relationship Id="rId11" Type="http://schemas.openxmlformats.org/officeDocument/2006/relationships/hyperlink" Target="https://phishme.com/project/bec-attack-infographic/" TargetMode="External"/><Relationship Id="rId5" Type="http://schemas.openxmlformats.org/officeDocument/2006/relationships/hyperlink" Target="https://phishme.com/fbi-announces-bec-scam-losses-continue-skyrocket-losses-exceed-3-1b/" TargetMode="External"/><Relationship Id="rId10" Type="http://schemas.openxmlformats.org/officeDocument/2006/relationships/hyperlink" Target="https://phishme.com/project/phishing-and-social-media/" TargetMode="External"/><Relationship Id="rId4" Type="http://schemas.openxmlformats.org/officeDocument/2006/relationships/hyperlink" Target="https://phishme.com/threat-actors-continue-abusing-google-docs-cloud-services-deliver-malware/" TargetMode="External"/><Relationship Id="rId9" Type="http://schemas.openxmlformats.org/officeDocument/2006/relationships/hyperlink" Target="https://phishme.com/project/how-to-spot-a-phish/"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21811" y="1791252"/>
            <a:ext cx="8948252" cy="1545435"/>
          </a:xfrm>
        </p:spPr>
        <p:txBody>
          <a:bodyPr vert="horz" lIns="0" tIns="0" rIns="0" bIns="0" rtlCol="0" anchor="t">
            <a:noAutofit/>
          </a:bodyPr>
          <a:lstStyle/>
          <a:p>
            <a:r>
              <a:rPr lang="en-US" sz="4800" dirty="0"/>
              <a:t>Spear Phishing </a:t>
            </a:r>
            <a:endParaRPr lang="en-US" sz="5067" b="0" spc="0" dirty="0">
              <a:latin typeface="+mj-lt"/>
            </a:endParaRPr>
          </a:p>
        </p:txBody>
      </p:sp>
      <p:sp>
        <p:nvSpPr>
          <p:cNvPr id="4" name="TextBox 3">
            <a:extLst>
              <a:ext uri="{FF2B5EF4-FFF2-40B4-BE49-F238E27FC236}">
                <a16:creationId xmlns:a16="http://schemas.microsoft.com/office/drawing/2014/main" id="{B9295708-516C-9146-8FE0-64B71296A38C}"/>
              </a:ext>
            </a:extLst>
          </p:cNvPr>
          <p:cNvSpPr txBox="1"/>
          <p:nvPr/>
        </p:nvSpPr>
        <p:spPr>
          <a:xfrm>
            <a:off x="189652" y="4566681"/>
            <a:ext cx="6859675" cy="502766"/>
          </a:xfrm>
          <a:prstGeom prst="rect">
            <a:avLst/>
          </a:prstGeom>
          <a:noFill/>
        </p:spPr>
        <p:txBody>
          <a:bodyPr wrap="square" rtlCol="0" anchor="t">
            <a:spAutoFit/>
          </a:bodyPr>
          <a:lstStyle/>
          <a:p>
            <a:pPr defTabSz="609585"/>
            <a:endParaRPr lang="en-US" sz="2667" b="1">
              <a:solidFill>
                <a:srgbClr val="FFFFFF"/>
              </a:solidFill>
              <a:latin typeface="Arial"/>
              <a:cs typeface="Arial"/>
            </a:endParaRPr>
          </a:p>
        </p:txBody>
      </p:sp>
      <p:sp>
        <p:nvSpPr>
          <p:cNvPr id="5" name="Rectangle 4">
            <a:extLst>
              <a:ext uri="{FF2B5EF4-FFF2-40B4-BE49-F238E27FC236}">
                <a16:creationId xmlns:a16="http://schemas.microsoft.com/office/drawing/2014/main" id="{8EC3BA6B-5B04-384C-9BE8-5E93F3170CFF}"/>
              </a:ext>
            </a:extLst>
          </p:cNvPr>
          <p:cNvSpPr/>
          <p:nvPr/>
        </p:nvSpPr>
        <p:spPr>
          <a:xfrm>
            <a:off x="9770792" y="4888230"/>
            <a:ext cx="184730" cy="461665"/>
          </a:xfrm>
          <a:prstGeom prst="rect">
            <a:avLst/>
          </a:prstGeom>
        </p:spPr>
        <p:txBody>
          <a:bodyPr wrap="none" anchor="t">
            <a:spAutoFit/>
          </a:bodyPr>
          <a:lstStyle/>
          <a:p>
            <a:pPr algn="ctr" defTabSz="609585"/>
            <a:endParaRPr lang="en-US" sz="2400" b="1">
              <a:solidFill>
                <a:srgbClr val="FFFFFF"/>
              </a:solidFill>
              <a:latin typeface="Arial"/>
            </a:endParaRPr>
          </a:p>
        </p:txBody>
      </p:sp>
    </p:spTree>
    <p:extLst>
      <p:ext uri="{BB962C8B-B14F-4D97-AF65-F5344CB8AC3E}">
        <p14:creationId xmlns:p14="http://schemas.microsoft.com/office/powerpoint/2010/main" val="1040289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7C7BED91-5618-C745-B106-FDDAF25C62E2}"/>
              </a:ext>
            </a:extLst>
          </p:cNvPr>
          <p:cNvSpPr txBox="1">
            <a:spLocks/>
          </p:cNvSpPr>
          <p:nvPr/>
        </p:nvSpPr>
        <p:spPr>
          <a:xfrm>
            <a:off x="681704" y="580735"/>
            <a:ext cx="10972800" cy="685800"/>
          </a:xfrm>
          <a:prstGeom prst="rect">
            <a:avLst/>
          </a:prstGeom>
        </p:spPr>
        <p:txBody>
          <a:bodyPr vert="horz" lIns="0" tIns="0" rIns="0" bIns="0" rtlCol="0" anchor="b">
            <a:normAutofit fontScale="97500" lnSpcReduction="10000"/>
          </a:bodyPr>
          <a:lstStyle>
            <a:lvl1pPr algn="ctr" defTabSz="457200" rtl="0" eaLnBrk="1" latinLnBrk="0" hangingPunct="1">
              <a:spcBef>
                <a:spcPct val="0"/>
              </a:spcBef>
              <a:buNone/>
              <a:defRPr sz="3600" b="1" i="0" kern="1200" spc="-150">
                <a:solidFill>
                  <a:schemeClr val="accent1"/>
                </a:solidFill>
                <a:latin typeface="Arial Black" charset="0"/>
                <a:ea typeface="Arial Black" charset="0"/>
                <a:cs typeface="Arial Black" charset="0"/>
              </a:defRPr>
            </a:lvl1pPr>
          </a:lstStyle>
          <a:p>
            <a:pPr defTabSz="609585"/>
            <a:r>
              <a:rPr lang="en-US" sz="4800" spc="-200" dirty="0">
                <a:solidFill>
                  <a:srgbClr val="D82026"/>
                </a:solidFill>
              </a:rPr>
              <a:t>Why You Should Be Concerned</a:t>
            </a:r>
          </a:p>
        </p:txBody>
      </p:sp>
      <p:sp>
        <p:nvSpPr>
          <p:cNvPr id="13" name="Content Placeholder 2">
            <a:extLst>
              <a:ext uri="{FF2B5EF4-FFF2-40B4-BE49-F238E27FC236}">
                <a16:creationId xmlns:a16="http://schemas.microsoft.com/office/drawing/2014/main" id="{605A921F-DB52-BE4C-BF2F-A73583C8BDC1}"/>
              </a:ext>
            </a:extLst>
          </p:cNvPr>
          <p:cNvSpPr>
            <a:spLocks noGrp="1"/>
          </p:cNvSpPr>
          <p:nvPr>
            <p:ph idx="1"/>
          </p:nvPr>
        </p:nvSpPr>
        <p:spPr>
          <a:xfrm>
            <a:off x="609601" y="1435261"/>
            <a:ext cx="10424932" cy="4597239"/>
          </a:xfrm>
        </p:spPr>
        <p:txBody>
          <a:bodyPr>
            <a:normAutofit fontScale="92500" lnSpcReduction="10000"/>
          </a:bodyPr>
          <a:lstStyle/>
          <a:p>
            <a:r>
              <a:rPr lang="en-US" dirty="0"/>
              <a:t>The global cost of cyber crime may be as much as $600 billion</a:t>
            </a:r>
            <a:r>
              <a:rPr lang="en-US" sz="1867" dirty="0"/>
              <a:t>[1]</a:t>
            </a:r>
            <a:endParaRPr lang="en-US" dirty="0"/>
          </a:p>
          <a:p>
            <a:r>
              <a:rPr lang="en-US" dirty="0"/>
              <a:t>$12.5 Billion worldwide losses due to BEC and EAC </a:t>
            </a:r>
            <a:r>
              <a:rPr lang="en-US" sz="1867" dirty="0"/>
              <a:t>[2]</a:t>
            </a:r>
            <a:endParaRPr lang="en-US" dirty="0"/>
          </a:p>
          <a:p>
            <a:r>
              <a:rPr lang="en-US" dirty="0"/>
              <a:t>150 Countries have recently been impacted by BEC scams </a:t>
            </a:r>
            <a:r>
              <a:rPr lang="en-US" sz="1867" dirty="0"/>
              <a:t>[2] </a:t>
            </a:r>
            <a:br>
              <a:rPr lang="en-US" dirty="0"/>
            </a:br>
            <a:endParaRPr lang="en-US" dirty="0"/>
          </a:p>
          <a:p>
            <a:pPr marL="0" indent="0">
              <a:buNone/>
            </a:pPr>
            <a:r>
              <a:rPr lang="en-US" sz="2000" dirty="0"/>
              <a:t>References:</a:t>
            </a:r>
          </a:p>
          <a:p>
            <a:pPr marL="0" indent="0">
              <a:buNone/>
            </a:pPr>
            <a:r>
              <a:rPr lang="en-US" sz="2000" dirty="0"/>
              <a:t>[1] – McAfee. “</a:t>
            </a:r>
            <a:r>
              <a:rPr lang="en-US" sz="2000" dirty="0">
                <a:solidFill>
                  <a:schemeClr val="tx1"/>
                </a:solidFill>
              </a:rPr>
              <a:t>Economic Impact of Cybercrime- No Slowing Down” </a:t>
            </a:r>
            <a:r>
              <a:rPr lang="en-US" sz="2000" dirty="0">
                <a:solidFill>
                  <a:schemeClr val="tx1"/>
                </a:solidFill>
                <a:hlinkClick r:id="rId2"/>
              </a:rPr>
              <a:t>https://www.mcafee.com/enterprise/en-us/assets/reports/restricted/economic-impact-cybercrime.pdf</a:t>
            </a:r>
            <a:endParaRPr lang="en-US" sz="2000" dirty="0">
              <a:solidFill>
                <a:schemeClr val="tx1"/>
              </a:solidFill>
            </a:endParaRPr>
          </a:p>
          <a:p>
            <a:pPr marL="0" indent="0">
              <a:buNone/>
            </a:pPr>
            <a:r>
              <a:rPr lang="en-US" sz="2000" dirty="0"/>
              <a:t>[2] – Federal Bureau of Investigation. “</a:t>
            </a:r>
            <a:r>
              <a:rPr lang="en-US" sz="2000" dirty="0">
                <a:solidFill>
                  <a:schemeClr val="tx1"/>
                </a:solidFill>
              </a:rPr>
              <a:t>Business E-Mail Compromise the 12 Billion Dollar Scam” </a:t>
            </a:r>
            <a:r>
              <a:rPr lang="en-US" sz="2000" dirty="0">
                <a:solidFill>
                  <a:schemeClr val="tx1"/>
                </a:solidFill>
                <a:hlinkClick r:id="rId3"/>
              </a:rPr>
              <a:t>https://www.ic3.gov/media/2018/180712.aspx</a:t>
            </a:r>
            <a:endParaRPr lang="en-US" dirty="0"/>
          </a:p>
          <a:p>
            <a:endParaRPr lang="en-US" dirty="0"/>
          </a:p>
        </p:txBody>
      </p:sp>
    </p:spTree>
    <p:extLst>
      <p:ext uri="{BB962C8B-B14F-4D97-AF65-F5344CB8AC3E}">
        <p14:creationId xmlns:p14="http://schemas.microsoft.com/office/powerpoint/2010/main" val="2860019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7C7BED91-5618-C745-B106-FDDAF25C62E2}"/>
              </a:ext>
            </a:extLst>
          </p:cNvPr>
          <p:cNvSpPr txBox="1">
            <a:spLocks/>
          </p:cNvSpPr>
          <p:nvPr/>
        </p:nvSpPr>
        <p:spPr>
          <a:xfrm>
            <a:off x="681704" y="580735"/>
            <a:ext cx="10972800" cy="685800"/>
          </a:xfrm>
          <a:prstGeom prst="rect">
            <a:avLst/>
          </a:prstGeom>
        </p:spPr>
        <p:txBody>
          <a:bodyPr vert="horz" lIns="0" tIns="0" rIns="0" bIns="0" rtlCol="0" anchor="b">
            <a:normAutofit fontScale="97500" lnSpcReduction="10000"/>
          </a:bodyPr>
          <a:lstStyle>
            <a:lvl1pPr algn="ctr" defTabSz="457200" rtl="0" eaLnBrk="1" latinLnBrk="0" hangingPunct="1">
              <a:spcBef>
                <a:spcPct val="0"/>
              </a:spcBef>
              <a:buNone/>
              <a:defRPr sz="3600" b="1" i="0" kern="1200" spc="-150">
                <a:solidFill>
                  <a:schemeClr val="accent1"/>
                </a:solidFill>
                <a:latin typeface="Arial Black" charset="0"/>
                <a:ea typeface="Arial Black" charset="0"/>
                <a:cs typeface="Arial Black" charset="0"/>
              </a:defRPr>
            </a:lvl1pPr>
          </a:lstStyle>
          <a:p>
            <a:pPr defTabSz="609585"/>
            <a:r>
              <a:rPr lang="en-US" sz="4800" spc="-200" dirty="0">
                <a:solidFill>
                  <a:srgbClr val="D82026"/>
                </a:solidFill>
              </a:rPr>
              <a:t>How to Spot a Phish</a:t>
            </a:r>
          </a:p>
        </p:txBody>
      </p:sp>
      <p:sp>
        <p:nvSpPr>
          <p:cNvPr id="7" name="Content Placeholder 4">
            <a:extLst>
              <a:ext uri="{FF2B5EF4-FFF2-40B4-BE49-F238E27FC236}">
                <a16:creationId xmlns:a16="http://schemas.microsoft.com/office/drawing/2014/main" id="{A3C581AA-7342-BE43-ADD3-56B92FCAD61F}"/>
              </a:ext>
            </a:extLst>
          </p:cNvPr>
          <p:cNvSpPr>
            <a:spLocks noGrp="1"/>
          </p:cNvSpPr>
          <p:nvPr>
            <p:ph idx="1"/>
          </p:nvPr>
        </p:nvSpPr>
        <p:spPr>
          <a:xfrm>
            <a:off x="1295397" y="1701964"/>
            <a:ext cx="10461174" cy="4644408"/>
          </a:xfrm>
        </p:spPr>
        <p:txBody>
          <a:bodyPr numCol="2">
            <a:normAutofit fontScale="92500" lnSpcReduction="10000"/>
          </a:bodyPr>
          <a:lstStyle/>
          <a:p>
            <a:pPr marL="0" indent="0">
              <a:buNone/>
            </a:pPr>
            <a:r>
              <a:rPr lang="en-US" dirty="0"/>
              <a:t>Look closely for errors</a:t>
            </a:r>
          </a:p>
          <a:p>
            <a:pPr marL="609585" lvl="1" indent="0">
              <a:lnSpc>
                <a:spcPct val="210000"/>
              </a:lnSpc>
              <a:buNone/>
            </a:pPr>
            <a:r>
              <a:rPr lang="en-US" sz="2800" dirty="0"/>
              <a:t>Grammar</a:t>
            </a:r>
          </a:p>
          <a:p>
            <a:pPr marL="609585" lvl="1" indent="0">
              <a:lnSpc>
                <a:spcPct val="210000"/>
              </a:lnSpc>
              <a:buNone/>
            </a:pPr>
            <a:r>
              <a:rPr lang="en-US" sz="2800" dirty="0"/>
              <a:t>Spelling</a:t>
            </a:r>
          </a:p>
          <a:p>
            <a:pPr marL="609585" lvl="1" indent="0">
              <a:lnSpc>
                <a:spcPct val="210000"/>
              </a:lnSpc>
              <a:buNone/>
            </a:pPr>
            <a:r>
              <a:rPr lang="en-US" sz="2800" dirty="0"/>
              <a:t>Punctuation</a:t>
            </a:r>
          </a:p>
          <a:p>
            <a:pPr marL="609585" lvl="1" indent="0">
              <a:lnSpc>
                <a:spcPct val="210000"/>
              </a:lnSpc>
              <a:buNone/>
            </a:pPr>
            <a:r>
              <a:rPr lang="en-US" sz="2800" dirty="0"/>
              <a:t>Syntax</a:t>
            </a:r>
          </a:p>
          <a:p>
            <a:pPr marL="0" indent="0">
              <a:buNone/>
            </a:pPr>
            <a:endParaRPr lang="en-US" dirty="0"/>
          </a:p>
          <a:p>
            <a:pPr marL="0" indent="0">
              <a:buNone/>
            </a:pPr>
            <a:r>
              <a:rPr lang="en-US" dirty="0"/>
              <a:t>Look for Contextual Clues </a:t>
            </a:r>
          </a:p>
          <a:p>
            <a:pPr marL="609585" lvl="1" indent="0">
              <a:lnSpc>
                <a:spcPct val="200000"/>
              </a:lnSpc>
              <a:buNone/>
            </a:pPr>
            <a:r>
              <a:rPr lang="en-US" sz="2800" dirty="0"/>
              <a:t>Device</a:t>
            </a:r>
          </a:p>
          <a:p>
            <a:pPr marL="609585" lvl="1" indent="0">
              <a:lnSpc>
                <a:spcPct val="200000"/>
              </a:lnSpc>
              <a:buNone/>
            </a:pPr>
            <a:r>
              <a:rPr lang="en-US" sz="2800" dirty="0"/>
              <a:t>Tone</a:t>
            </a:r>
          </a:p>
          <a:p>
            <a:pPr marL="609585" lvl="1" indent="0">
              <a:lnSpc>
                <a:spcPct val="200000"/>
              </a:lnSpc>
              <a:buNone/>
            </a:pPr>
            <a:r>
              <a:rPr lang="en-US" sz="2800" dirty="0"/>
              <a:t>Signature </a:t>
            </a:r>
          </a:p>
          <a:p>
            <a:pPr marL="0" indent="0">
              <a:buNone/>
            </a:pPr>
            <a:endParaRPr lang="en-US" dirty="0"/>
          </a:p>
          <a:p>
            <a:endParaRPr lang="en-US" dirty="0"/>
          </a:p>
        </p:txBody>
      </p:sp>
      <p:pic>
        <p:nvPicPr>
          <p:cNvPr id="2" name="Picture 1">
            <a:extLst>
              <a:ext uri="{FF2B5EF4-FFF2-40B4-BE49-F238E27FC236}">
                <a16:creationId xmlns:a16="http://schemas.microsoft.com/office/drawing/2014/main" id="{FE681E4C-D82D-9941-8ADF-BF57B6C26388}"/>
              </a:ext>
            </a:extLst>
          </p:cNvPr>
          <p:cNvPicPr>
            <a:picLocks noChangeAspect="1"/>
          </p:cNvPicPr>
          <p:nvPr/>
        </p:nvPicPr>
        <p:blipFill>
          <a:blip r:embed="rId2"/>
          <a:stretch>
            <a:fillRect/>
          </a:stretch>
        </p:blipFill>
        <p:spPr>
          <a:xfrm>
            <a:off x="1344558" y="2504033"/>
            <a:ext cx="327925" cy="290448"/>
          </a:xfrm>
          <a:prstGeom prst="rect">
            <a:avLst/>
          </a:prstGeom>
        </p:spPr>
      </p:pic>
      <p:pic>
        <p:nvPicPr>
          <p:cNvPr id="3" name="Picture 2">
            <a:extLst>
              <a:ext uri="{FF2B5EF4-FFF2-40B4-BE49-F238E27FC236}">
                <a16:creationId xmlns:a16="http://schemas.microsoft.com/office/drawing/2014/main" id="{16B03B8C-C3F0-FE47-8377-8E3AF85D7721}"/>
              </a:ext>
            </a:extLst>
          </p:cNvPr>
          <p:cNvPicPr>
            <a:picLocks noChangeAspect="1"/>
          </p:cNvPicPr>
          <p:nvPr/>
        </p:nvPicPr>
        <p:blipFill>
          <a:blip r:embed="rId3"/>
          <a:stretch>
            <a:fillRect/>
          </a:stretch>
        </p:blipFill>
        <p:spPr>
          <a:xfrm>
            <a:off x="1295397" y="3333522"/>
            <a:ext cx="426995" cy="394149"/>
          </a:xfrm>
          <a:prstGeom prst="rect">
            <a:avLst/>
          </a:prstGeom>
        </p:spPr>
      </p:pic>
      <p:pic>
        <p:nvPicPr>
          <p:cNvPr id="4" name="Picture 3">
            <a:extLst>
              <a:ext uri="{FF2B5EF4-FFF2-40B4-BE49-F238E27FC236}">
                <a16:creationId xmlns:a16="http://schemas.microsoft.com/office/drawing/2014/main" id="{E85D66D4-F14B-3A4B-93A6-20FFF06D3436}"/>
              </a:ext>
            </a:extLst>
          </p:cNvPr>
          <p:cNvPicPr>
            <a:picLocks noChangeAspect="1"/>
          </p:cNvPicPr>
          <p:nvPr/>
        </p:nvPicPr>
        <p:blipFill>
          <a:blip r:embed="rId4"/>
          <a:stretch>
            <a:fillRect/>
          </a:stretch>
        </p:blipFill>
        <p:spPr>
          <a:xfrm>
            <a:off x="1344558" y="4194101"/>
            <a:ext cx="276244" cy="394634"/>
          </a:xfrm>
          <a:prstGeom prst="rect">
            <a:avLst/>
          </a:prstGeom>
        </p:spPr>
      </p:pic>
      <p:pic>
        <p:nvPicPr>
          <p:cNvPr id="5" name="Picture 4">
            <a:extLst>
              <a:ext uri="{FF2B5EF4-FFF2-40B4-BE49-F238E27FC236}">
                <a16:creationId xmlns:a16="http://schemas.microsoft.com/office/drawing/2014/main" id="{1E2AD2F4-5B6B-5E4B-9E5E-F728C43B307D}"/>
              </a:ext>
            </a:extLst>
          </p:cNvPr>
          <p:cNvPicPr>
            <a:picLocks noChangeAspect="1"/>
          </p:cNvPicPr>
          <p:nvPr/>
        </p:nvPicPr>
        <p:blipFill>
          <a:blip r:embed="rId5"/>
          <a:stretch>
            <a:fillRect/>
          </a:stretch>
        </p:blipFill>
        <p:spPr>
          <a:xfrm>
            <a:off x="1295397" y="5110393"/>
            <a:ext cx="426249" cy="319687"/>
          </a:xfrm>
          <a:prstGeom prst="rect">
            <a:avLst/>
          </a:prstGeom>
        </p:spPr>
      </p:pic>
      <p:pic>
        <p:nvPicPr>
          <p:cNvPr id="9" name="Picture 8">
            <a:extLst>
              <a:ext uri="{FF2B5EF4-FFF2-40B4-BE49-F238E27FC236}">
                <a16:creationId xmlns:a16="http://schemas.microsoft.com/office/drawing/2014/main" id="{4569DBDF-0B0A-1A44-ACB8-670C55612D32}"/>
              </a:ext>
            </a:extLst>
          </p:cNvPr>
          <p:cNvPicPr>
            <a:picLocks noChangeAspect="1"/>
          </p:cNvPicPr>
          <p:nvPr/>
        </p:nvPicPr>
        <p:blipFill>
          <a:blip r:embed="rId6"/>
          <a:stretch>
            <a:fillRect/>
          </a:stretch>
        </p:blipFill>
        <p:spPr>
          <a:xfrm>
            <a:off x="6520132" y="2504033"/>
            <a:ext cx="339896" cy="251992"/>
          </a:xfrm>
          <a:prstGeom prst="rect">
            <a:avLst/>
          </a:prstGeom>
        </p:spPr>
      </p:pic>
      <p:pic>
        <p:nvPicPr>
          <p:cNvPr id="10" name="Picture 9">
            <a:extLst>
              <a:ext uri="{FF2B5EF4-FFF2-40B4-BE49-F238E27FC236}">
                <a16:creationId xmlns:a16="http://schemas.microsoft.com/office/drawing/2014/main" id="{84AED143-CC15-7F4F-B42D-886B5BAF5CE7}"/>
              </a:ext>
            </a:extLst>
          </p:cNvPr>
          <p:cNvPicPr>
            <a:picLocks noChangeAspect="1"/>
          </p:cNvPicPr>
          <p:nvPr/>
        </p:nvPicPr>
        <p:blipFill>
          <a:blip r:embed="rId7"/>
          <a:stretch>
            <a:fillRect/>
          </a:stretch>
        </p:blipFill>
        <p:spPr>
          <a:xfrm>
            <a:off x="6520133" y="3305115"/>
            <a:ext cx="339896" cy="339896"/>
          </a:xfrm>
          <a:prstGeom prst="rect">
            <a:avLst/>
          </a:prstGeom>
        </p:spPr>
      </p:pic>
      <p:pic>
        <p:nvPicPr>
          <p:cNvPr id="11" name="Picture 10">
            <a:extLst>
              <a:ext uri="{FF2B5EF4-FFF2-40B4-BE49-F238E27FC236}">
                <a16:creationId xmlns:a16="http://schemas.microsoft.com/office/drawing/2014/main" id="{6DA47022-BEFC-5E49-BDBE-6E7DF16171A5}"/>
              </a:ext>
            </a:extLst>
          </p:cNvPr>
          <p:cNvPicPr>
            <a:picLocks noChangeAspect="1"/>
          </p:cNvPicPr>
          <p:nvPr/>
        </p:nvPicPr>
        <p:blipFill>
          <a:blip r:embed="rId8"/>
          <a:stretch>
            <a:fillRect/>
          </a:stretch>
        </p:blipFill>
        <p:spPr>
          <a:xfrm>
            <a:off x="6520132" y="4194101"/>
            <a:ext cx="383457" cy="297116"/>
          </a:xfrm>
          <a:prstGeom prst="rect">
            <a:avLst/>
          </a:prstGeom>
        </p:spPr>
      </p:pic>
    </p:spTree>
    <p:extLst>
      <p:ext uri="{BB962C8B-B14F-4D97-AF65-F5344CB8AC3E}">
        <p14:creationId xmlns:p14="http://schemas.microsoft.com/office/powerpoint/2010/main" val="3477866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7C7BED91-5618-C745-B106-FDDAF25C62E2}"/>
              </a:ext>
            </a:extLst>
          </p:cNvPr>
          <p:cNvSpPr txBox="1">
            <a:spLocks/>
          </p:cNvSpPr>
          <p:nvPr/>
        </p:nvSpPr>
        <p:spPr>
          <a:xfrm>
            <a:off x="681704" y="580735"/>
            <a:ext cx="10972800" cy="685800"/>
          </a:xfrm>
          <a:prstGeom prst="rect">
            <a:avLst/>
          </a:prstGeom>
        </p:spPr>
        <p:txBody>
          <a:bodyPr vert="horz" lIns="0" tIns="0" rIns="0" bIns="0" rtlCol="0" anchor="b">
            <a:normAutofit fontScale="97500" lnSpcReduction="10000"/>
          </a:bodyPr>
          <a:lstStyle>
            <a:lvl1pPr algn="ctr" defTabSz="457200" rtl="0" eaLnBrk="1" latinLnBrk="0" hangingPunct="1">
              <a:spcBef>
                <a:spcPct val="0"/>
              </a:spcBef>
              <a:buNone/>
              <a:defRPr sz="3600" b="1" i="0" kern="1200" spc="-150">
                <a:solidFill>
                  <a:schemeClr val="accent1"/>
                </a:solidFill>
                <a:latin typeface="Arial Black" charset="0"/>
                <a:ea typeface="Arial Black" charset="0"/>
                <a:cs typeface="Arial Black" charset="0"/>
              </a:defRPr>
            </a:lvl1pPr>
          </a:lstStyle>
          <a:p>
            <a:pPr defTabSz="609585"/>
            <a:r>
              <a:rPr lang="en-US" sz="4800" spc="-200" dirty="0">
                <a:solidFill>
                  <a:srgbClr val="D82026"/>
                </a:solidFill>
              </a:rPr>
              <a:t>Prevent Spear Phishing Attacks</a:t>
            </a:r>
          </a:p>
        </p:txBody>
      </p:sp>
      <p:sp>
        <p:nvSpPr>
          <p:cNvPr id="6" name="Content Placeholder 4">
            <a:extLst>
              <a:ext uri="{FF2B5EF4-FFF2-40B4-BE49-F238E27FC236}">
                <a16:creationId xmlns:a16="http://schemas.microsoft.com/office/drawing/2014/main" id="{851A6540-C2F6-DA46-90DE-0D4F7CAA3BC1}"/>
              </a:ext>
            </a:extLst>
          </p:cNvPr>
          <p:cNvSpPr>
            <a:spLocks noGrp="1"/>
          </p:cNvSpPr>
          <p:nvPr>
            <p:ph idx="1"/>
          </p:nvPr>
        </p:nvSpPr>
        <p:spPr>
          <a:xfrm>
            <a:off x="609598" y="1543290"/>
            <a:ext cx="7631577" cy="4489209"/>
          </a:xfrm>
        </p:spPr>
        <p:txBody>
          <a:bodyPr/>
          <a:lstStyle/>
          <a:p>
            <a:pPr lvl="0"/>
            <a:r>
              <a:rPr lang="en-US" dirty="0"/>
              <a:t>Never download strange/unsolicited attachments</a:t>
            </a:r>
          </a:p>
          <a:p>
            <a:pPr lvl="0"/>
            <a:r>
              <a:rPr lang="en-US" dirty="0"/>
              <a:t>Update software frequently</a:t>
            </a:r>
          </a:p>
          <a:p>
            <a:pPr lvl="0"/>
            <a:r>
              <a:rPr lang="en-US" dirty="0"/>
              <a:t>Back up your files regularly</a:t>
            </a:r>
          </a:p>
          <a:p>
            <a:pPr lvl="0"/>
            <a:r>
              <a:rPr lang="en-US" dirty="0"/>
              <a:t>Use caution while surfing the web and checking your inbox</a:t>
            </a:r>
          </a:p>
          <a:p>
            <a:r>
              <a:rPr lang="en-US" dirty="0"/>
              <a:t>Keep your emotions in check</a:t>
            </a:r>
          </a:p>
          <a:p>
            <a:pPr lvl="0"/>
            <a:r>
              <a:rPr lang="en-US" dirty="0"/>
              <a:t>Always verify</a:t>
            </a:r>
          </a:p>
          <a:p>
            <a:endParaRPr lang="en-US" dirty="0"/>
          </a:p>
        </p:txBody>
      </p:sp>
      <p:pic>
        <p:nvPicPr>
          <p:cNvPr id="4" name="Picture 3">
            <a:extLst>
              <a:ext uri="{FF2B5EF4-FFF2-40B4-BE49-F238E27FC236}">
                <a16:creationId xmlns:a16="http://schemas.microsoft.com/office/drawing/2014/main" id="{8E877E80-15A5-0B48-B0C4-94F90FE32A6C}"/>
              </a:ext>
            </a:extLst>
          </p:cNvPr>
          <p:cNvPicPr>
            <a:picLocks noChangeAspect="1"/>
          </p:cNvPicPr>
          <p:nvPr/>
        </p:nvPicPr>
        <p:blipFill>
          <a:blip r:embed="rId2"/>
          <a:stretch>
            <a:fillRect/>
          </a:stretch>
        </p:blipFill>
        <p:spPr>
          <a:xfrm>
            <a:off x="8241175" y="2138422"/>
            <a:ext cx="3783493" cy="2321689"/>
          </a:xfrm>
          <a:prstGeom prst="rect">
            <a:avLst/>
          </a:prstGeom>
        </p:spPr>
      </p:pic>
    </p:spTree>
    <p:extLst>
      <p:ext uri="{BB962C8B-B14F-4D97-AF65-F5344CB8AC3E}">
        <p14:creationId xmlns:p14="http://schemas.microsoft.com/office/powerpoint/2010/main" val="2436095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7C7BED91-5618-C745-B106-FDDAF25C62E2}"/>
              </a:ext>
            </a:extLst>
          </p:cNvPr>
          <p:cNvSpPr txBox="1">
            <a:spLocks/>
          </p:cNvSpPr>
          <p:nvPr/>
        </p:nvSpPr>
        <p:spPr>
          <a:xfrm>
            <a:off x="681704" y="580735"/>
            <a:ext cx="10972800" cy="685800"/>
          </a:xfrm>
          <a:prstGeom prst="rect">
            <a:avLst/>
          </a:prstGeom>
        </p:spPr>
        <p:txBody>
          <a:bodyPr vert="horz" lIns="0" tIns="0" rIns="0" bIns="0" rtlCol="0" anchor="b">
            <a:normAutofit fontScale="97500" lnSpcReduction="10000"/>
          </a:bodyPr>
          <a:lstStyle>
            <a:lvl1pPr algn="ctr" defTabSz="457200" rtl="0" eaLnBrk="1" latinLnBrk="0" hangingPunct="1">
              <a:spcBef>
                <a:spcPct val="0"/>
              </a:spcBef>
              <a:buNone/>
              <a:defRPr sz="3600" b="1" i="0" kern="1200" spc="-150">
                <a:solidFill>
                  <a:schemeClr val="accent1"/>
                </a:solidFill>
                <a:latin typeface="Arial Black" charset="0"/>
                <a:ea typeface="Arial Black" charset="0"/>
                <a:cs typeface="Arial Black" charset="0"/>
              </a:defRPr>
            </a:lvl1pPr>
          </a:lstStyle>
          <a:p>
            <a:pPr defTabSz="609585"/>
            <a:r>
              <a:rPr lang="en-US" sz="4800" spc="-200" dirty="0">
                <a:solidFill>
                  <a:srgbClr val="D82026"/>
                </a:solidFill>
              </a:rPr>
              <a:t>Report Spear Phishing</a:t>
            </a:r>
          </a:p>
        </p:txBody>
      </p:sp>
      <p:sp>
        <p:nvSpPr>
          <p:cNvPr id="7" name="Content Placeholder 4">
            <a:extLst>
              <a:ext uri="{FF2B5EF4-FFF2-40B4-BE49-F238E27FC236}">
                <a16:creationId xmlns:a16="http://schemas.microsoft.com/office/drawing/2014/main" id="{798E3D3D-A261-CB4F-AD09-8D8B9607AD45}"/>
              </a:ext>
            </a:extLst>
          </p:cNvPr>
          <p:cNvSpPr>
            <a:spLocks noGrp="1"/>
          </p:cNvSpPr>
          <p:nvPr>
            <p:ph idx="1"/>
          </p:nvPr>
        </p:nvSpPr>
        <p:spPr>
          <a:xfrm>
            <a:off x="609600" y="1836516"/>
            <a:ext cx="6096000" cy="4195984"/>
          </a:xfrm>
        </p:spPr>
        <p:txBody>
          <a:bodyPr/>
          <a:lstStyle/>
          <a:p>
            <a:r>
              <a:rPr lang="en-US" dirty="0"/>
              <a:t>Report any suspected threats</a:t>
            </a:r>
          </a:p>
          <a:p>
            <a:r>
              <a:rPr lang="en-US" dirty="0"/>
              <a:t>Help stop attacks</a:t>
            </a:r>
          </a:p>
          <a:p>
            <a:r>
              <a:rPr lang="en-US" dirty="0"/>
              <a:t>Protect your co-workers</a:t>
            </a:r>
          </a:p>
          <a:p>
            <a:r>
              <a:rPr lang="en-US" dirty="0"/>
              <a:t>Protect customer data</a:t>
            </a:r>
          </a:p>
        </p:txBody>
      </p:sp>
      <p:pic>
        <p:nvPicPr>
          <p:cNvPr id="3" name="Picture 2">
            <a:extLst>
              <a:ext uri="{FF2B5EF4-FFF2-40B4-BE49-F238E27FC236}">
                <a16:creationId xmlns:a16="http://schemas.microsoft.com/office/drawing/2014/main" id="{CA75BCF3-6ECD-AC42-8EF0-D7FE9EB64FB3}"/>
              </a:ext>
            </a:extLst>
          </p:cNvPr>
          <p:cNvPicPr>
            <a:picLocks noChangeAspect="1"/>
          </p:cNvPicPr>
          <p:nvPr/>
        </p:nvPicPr>
        <p:blipFill rotWithShape="1">
          <a:blip r:embed="rId2"/>
          <a:srcRect l="58642" b="35083"/>
          <a:stretch/>
        </p:blipFill>
        <p:spPr>
          <a:xfrm>
            <a:off x="7315201" y="1266535"/>
            <a:ext cx="2552700" cy="2984500"/>
          </a:xfrm>
          <a:prstGeom prst="rect">
            <a:avLst/>
          </a:prstGeom>
        </p:spPr>
      </p:pic>
    </p:spTree>
    <p:extLst>
      <p:ext uri="{BB962C8B-B14F-4D97-AF65-F5344CB8AC3E}">
        <p14:creationId xmlns:p14="http://schemas.microsoft.com/office/powerpoint/2010/main" val="1829175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7C7BED91-5618-C745-B106-FDDAF25C62E2}"/>
              </a:ext>
            </a:extLst>
          </p:cNvPr>
          <p:cNvSpPr txBox="1">
            <a:spLocks/>
          </p:cNvSpPr>
          <p:nvPr/>
        </p:nvSpPr>
        <p:spPr>
          <a:xfrm>
            <a:off x="681704" y="580735"/>
            <a:ext cx="10972800" cy="685800"/>
          </a:xfrm>
          <a:prstGeom prst="rect">
            <a:avLst/>
          </a:prstGeom>
        </p:spPr>
        <p:txBody>
          <a:bodyPr vert="horz" lIns="0" tIns="0" rIns="0" bIns="0" rtlCol="0" anchor="b">
            <a:normAutofit fontScale="97500" lnSpcReduction="10000"/>
          </a:bodyPr>
          <a:lstStyle>
            <a:lvl1pPr algn="ctr" defTabSz="457200" rtl="0" eaLnBrk="1" latinLnBrk="0" hangingPunct="1">
              <a:spcBef>
                <a:spcPct val="0"/>
              </a:spcBef>
              <a:buNone/>
              <a:defRPr sz="3600" b="1" i="0" kern="1200" spc="-150">
                <a:solidFill>
                  <a:schemeClr val="accent1"/>
                </a:solidFill>
                <a:latin typeface="Arial Black" charset="0"/>
                <a:ea typeface="Arial Black" charset="0"/>
                <a:cs typeface="Arial Black" charset="0"/>
              </a:defRPr>
            </a:lvl1pPr>
          </a:lstStyle>
          <a:p>
            <a:pPr defTabSz="609585"/>
            <a:r>
              <a:rPr lang="en-US" sz="4800" spc="-200" dirty="0">
                <a:solidFill>
                  <a:srgbClr val="D82026"/>
                </a:solidFill>
              </a:rPr>
              <a:t>Related Resources</a:t>
            </a:r>
          </a:p>
        </p:txBody>
      </p:sp>
      <p:sp>
        <p:nvSpPr>
          <p:cNvPr id="6" name="Content Placeholder 2">
            <a:extLst>
              <a:ext uri="{FF2B5EF4-FFF2-40B4-BE49-F238E27FC236}">
                <a16:creationId xmlns:a16="http://schemas.microsoft.com/office/drawing/2014/main" id="{4583F5C9-D3F1-8840-AB17-B3B7214B13D9}"/>
              </a:ext>
            </a:extLst>
          </p:cNvPr>
          <p:cNvSpPr>
            <a:spLocks noGrp="1"/>
          </p:cNvSpPr>
          <p:nvPr>
            <p:ph idx="1"/>
          </p:nvPr>
        </p:nvSpPr>
        <p:spPr>
          <a:xfrm>
            <a:off x="609600" y="1534911"/>
            <a:ext cx="10972800" cy="4837112"/>
          </a:xfrm>
        </p:spPr>
        <p:txBody>
          <a:bodyPr vert="horz" lIns="0" tIns="0" rIns="0" bIns="0" rtlCol="0" anchor="t">
            <a:normAutofit fontScale="55000" lnSpcReduction="20000"/>
          </a:bodyPr>
          <a:lstStyle/>
          <a:p>
            <a:pPr marL="456565" indent="-456565"/>
            <a:r>
              <a:rPr lang="en-US" dirty="0"/>
              <a:t>Whitepapers</a:t>
            </a:r>
            <a:endParaRPr lang="en-US"/>
          </a:p>
          <a:p>
            <a:pPr marL="989965" lvl="1" indent="-380365"/>
            <a:r>
              <a:rPr lang="en-US" sz="2650" dirty="0">
                <a:hlinkClick r:id="rId2"/>
              </a:rPr>
              <a:t>Business Email Fraud Scams: What They Are and How to Shut Them Down</a:t>
            </a:r>
            <a:r>
              <a:rPr lang="en-US" sz="2650" dirty="0"/>
              <a:t> </a:t>
            </a:r>
            <a:endParaRPr lang="en-US" sz="2650" dirty="0">
              <a:cs typeface="Arial"/>
            </a:endParaRPr>
          </a:p>
          <a:p>
            <a:pPr marL="989965" lvl="1" indent="-380365"/>
            <a:r>
              <a:rPr lang="en-US" dirty="0">
                <a:hlinkClick r:id="rId3"/>
              </a:rPr>
              <a:t>https://cofense.com/whitepaper/learn-best-practices-to-fight-evolving-email-related-threats/</a:t>
            </a:r>
            <a:r>
              <a:rPr lang="en-US" dirty="0"/>
              <a:t> </a:t>
            </a:r>
            <a:endParaRPr lang="en-US" dirty="0">
              <a:cs typeface="Arial"/>
            </a:endParaRPr>
          </a:p>
          <a:p>
            <a:pPr marL="989965" lvl="1" indent="-380365"/>
            <a:endParaRPr lang="en-US" dirty="0">
              <a:cs typeface="Arial"/>
            </a:endParaRPr>
          </a:p>
          <a:p>
            <a:pPr marL="989965" lvl="1" indent="-380365"/>
            <a:endParaRPr lang="en-US" dirty="0">
              <a:cs typeface="Arial"/>
            </a:endParaRPr>
          </a:p>
          <a:p>
            <a:pPr marL="456565" indent="-456565"/>
            <a:r>
              <a:rPr lang="en-US" dirty="0"/>
              <a:t>Blog posts</a:t>
            </a:r>
            <a:endParaRPr lang="en-US" dirty="0">
              <a:cs typeface="Arial"/>
            </a:endParaRPr>
          </a:p>
          <a:p>
            <a:pPr marL="989965" lvl="1" indent="-380365"/>
            <a:r>
              <a:rPr lang="en-US" sz="2650" dirty="0">
                <a:hlinkClick r:id="rId4"/>
              </a:rPr>
              <a:t>Threat Actors Continue Abusing Google Docs and Other Cloud Services to Deliver Malware</a:t>
            </a:r>
            <a:r>
              <a:rPr lang="en-US" sz="2650" dirty="0"/>
              <a:t> </a:t>
            </a:r>
            <a:endParaRPr lang="en-US" sz="2650" dirty="0">
              <a:cs typeface="Arial"/>
            </a:endParaRPr>
          </a:p>
          <a:p>
            <a:pPr marL="989965" lvl="1" indent="-380365"/>
            <a:r>
              <a:rPr lang="en-US" sz="2650" dirty="0">
                <a:hlinkClick r:id="rId5"/>
              </a:rPr>
              <a:t>FBI Announces That BEC Scam Losses Continue to Skyrocket, as Losses Exceed $3.1B</a:t>
            </a:r>
            <a:r>
              <a:rPr lang="en-US" sz="2650" dirty="0"/>
              <a:t> </a:t>
            </a:r>
            <a:endParaRPr lang="en-US" sz="2650">
              <a:cs typeface="Arial"/>
            </a:endParaRPr>
          </a:p>
          <a:p>
            <a:pPr marL="989965" lvl="1" indent="-380365"/>
            <a:r>
              <a:rPr lang="en-US" sz="2650" dirty="0">
                <a:hlinkClick r:id="rId6"/>
              </a:rPr>
              <a:t>BEC Scams Hits Technology Giants for over $100 Million Dollars</a:t>
            </a:r>
            <a:endParaRPr lang="en-US" sz="2650" dirty="0">
              <a:cs typeface="Arial"/>
            </a:endParaRPr>
          </a:p>
          <a:p>
            <a:pPr marL="989965" lvl="1" indent="-380365"/>
            <a:endParaRPr lang="en-US" dirty="0">
              <a:cs typeface="Arial"/>
            </a:endParaRPr>
          </a:p>
          <a:p>
            <a:pPr marL="456565" indent="-456565"/>
            <a:r>
              <a:rPr lang="en-US" dirty="0"/>
              <a:t>CBT</a:t>
            </a:r>
            <a:endParaRPr lang="en-US" dirty="0">
              <a:cs typeface="Arial"/>
            </a:endParaRPr>
          </a:p>
          <a:p>
            <a:pPr marL="989965" lvl="1" indent="-380365"/>
            <a:r>
              <a:rPr lang="en-US" dirty="0">
                <a:hlinkClick r:id="rId7"/>
              </a:rPr>
              <a:t>Advanced Spear Phishing</a:t>
            </a:r>
            <a:endParaRPr lang="en-US" dirty="0">
              <a:cs typeface="Arial"/>
            </a:endParaRPr>
          </a:p>
          <a:p>
            <a:pPr marL="989965" lvl="1" indent="-380365"/>
            <a:r>
              <a:rPr lang="en-US" dirty="0">
                <a:hlinkClick r:id="rId8"/>
              </a:rPr>
              <a:t>BEC Scams</a:t>
            </a:r>
            <a:endParaRPr lang="en-US" dirty="0">
              <a:cs typeface="Arial"/>
            </a:endParaRPr>
          </a:p>
          <a:p>
            <a:pPr marL="608965" lvl="1" indent="0">
              <a:buNone/>
            </a:pPr>
            <a:endParaRPr lang="en-US" dirty="0">
              <a:cs typeface="Arial"/>
            </a:endParaRPr>
          </a:p>
          <a:p>
            <a:pPr marL="456565" indent="-456565"/>
            <a:r>
              <a:rPr lang="en-US" dirty="0"/>
              <a:t>Infographics </a:t>
            </a:r>
            <a:endParaRPr lang="en-US" dirty="0">
              <a:cs typeface="Arial"/>
            </a:endParaRPr>
          </a:p>
          <a:p>
            <a:pPr marL="989965" lvl="1" indent="-380365"/>
            <a:r>
              <a:rPr lang="en-US" dirty="0">
                <a:hlinkClick r:id="rId9"/>
              </a:rPr>
              <a:t>How to Spot a Phish</a:t>
            </a:r>
            <a:endParaRPr lang="en-US" dirty="0">
              <a:cs typeface="Arial"/>
            </a:endParaRPr>
          </a:p>
          <a:p>
            <a:pPr marL="989965" lvl="1" indent="-380365"/>
            <a:r>
              <a:rPr lang="en-US" dirty="0">
                <a:hlinkClick r:id="rId10"/>
              </a:rPr>
              <a:t>Phishing and Social Media</a:t>
            </a:r>
            <a:endParaRPr lang="en-US" dirty="0">
              <a:cs typeface="Arial"/>
            </a:endParaRPr>
          </a:p>
          <a:p>
            <a:pPr marL="989965" lvl="1" indent="-380365"/>
            <a:r>
              <a:rPr lang="en-US" dirty="0">
                <a:hlinkClick r:id="rId11"/>
              </a:rPr>
              <a:t>How to Shield Your Company from BEC Attacks </a:t>
            </a:r>
            <a:endParaRPr lang="en-US" dirty="0">
              <a:cs typeface="Arial"/>
            </a:endParaRPr>
          </a:p>
          <a:p>
            <a:pPr marL="0" indent="0">
              <a:buNone/>
            </a:pPr>
            <a:br>
              <a:rPr lang="en-US" dirty="0"/>
            </a:br>
            <a:endParaRPr lang="en-US" dirty="0"/>
          </a:p>
          <a:p>
            <a:pPr marL="456565" indent="-456565"/>
            <a:endParaRPr lang="en-US" dirty="0">
              <a:cs typeface="Arial"/>
            </a:endParaRPr>
          </a:p>
        </p:txBody>
      </p:sp>
    </p:spTree>
    <p:extLst>
      <p:ext uri="{BB962C8B-B14F-4D97-AF65-F5344CB8AC3E}">
        <p14:creationId xmlns:p14="http://schemas.microsoft.com/office/powerpoint/2010/main" val="1535474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741426" y="2788547"/>
            <a:ext cx="8189925" cy="2320925"/>
          </a:xfrm>
        </p:spPr>
        <p:txBody>
          <a:bodyPr/>
          <a:lstStyle/>
          <a:p>
            <a:r>
              <a:rPr lang="en-US"/>
              <a:t>QUESTIONS?</a:t>
            </a:r>
          </a:p>
        </p:txBody>
      </p:sp>
    </p:spTree>
    <p:extLst>
      <p:ext uri="{BB962C8B-B14F-4D97-AF65-F5344CB8AC3E}">
        <p14:creationId xmlns:p14="http://schemas.microsoft.com/office/powerpoint/2010/main" val="4079511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67" dirty="0"/>
              <a:t>Spear Phishing</a:t>
            </a:r>
          </a:p>
        </p:txBody>
      </p:sp>
      <p:sp>
        <p:nvSpPr>
          <p:cNvPr id="6" name="Content Placeholder 4">
            <a:extLst>
              <a:ext uri="{FF2B5EF4-FFF2-40B4-BE49-F238E27FC236}">
                <a16:creationId xmlns:a16="http://schemas.microsoft.com/office/drawing/2014/main" id="{9B3B1281-08CB-C846-A269-F673A5840F2D}"/>
              </a:ext>
            </a:extLst>
          </p:cNvPr>
          <p:cNvSpPr>
            <a:spLocks noGrp="1"/>
          </p:cNvSpPr>
          <p:nvPr>
            <p:ph idx="1"/>
          </p:nvPr>
        </p:nvSpPr>
        <p:spPr>
          <a:xfrm>
            <a:off x="609600" y="2020888"/>
            <a:ext cx="6749143" cy="4837112"/>
          </a:xfrm>
        </p:spPr>
        <p:txBody>
          <a:bodyPr/>
          <a:lstStyle/>
          <a:p>
            <a:r>
              <a:rPr lang="en-US" dirty="0"/>
              <a:t>Common cause of data breaches</a:t>
            </a:r>
          </a:p>
          <a:p>
            <a:r>
              <a:rPr lang="en-US" dirty="0"/>
              <a:t>Targeted emails</a:t>
            </a:r>
          </a:p>
          <a:p>
            <a:r>
              <a:rPr lang="en-US" dirty="0"/>
              <a:t>Sent to small groups or individuals</a:t>
            </a:r>
          </a:p>
          <a:p>
            <a:r>
              <a:rPr lang="en-US" dirty="0"/>
              <a:t>Uses social engineering tactics</a:t>
            </a:r>
          </a:p>
          <a:p>
            <a:endParaRPr lang="en-US" dirty="0"/>
          </a:p>
          <a:p>
            <a:pPr marL="0" indent="0">
              <a:buNone/>
            </a:pPr>
            <a:endParaRPr lang="en-US" dirty="0"/>
          </a:p>
        </p:txBody>
      </p:sp>
      <p:pic>
        <p:nvPicPr>
          <p:cNvPr id="8" name="Picture 7">
            <a:extLst>
              <a:ext uri="{FF2B5EF4-FFF2-40B4-BE49-F238E27FC236}">
                <a16:creationId xmlns:a16="http://schemas.microsoft.com/office/drawing/2014/main" id="{111D6812-5567-2F45-B316-127F4FD5C8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6256" y="1801762"/>
            <a:ext cx="3075707" cy="3246945"/>
          </a:xfrm>
          <a:prstGeom prst="rect">
            <a:avLst/>
          </a:prstGeom>
        </p:spPr>
      </p:pic>
    </p:spTree>
    <p:extLst>
      <p:ext uri="{BB962C8B-B14F-4D97-AF65-F5344CB8AC3E}">
        <p14:creationId xmlns:p14="http://schemas.microsoft.com/office/powerpoint/2010/main" val="3979480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67" dirty="0"/>
              <a:t>Spear Phishing Emails</a:t>
            </a:r>
          </a:p>
        </p:txBody>
      </p:sp>
      <p:sp>
        <p:nvSpPr>
          <p:cNvPr id="7" name="Content Placeholder 4">
            <a:extLst>
              <a:ext uri="{FF2B5EF4-FFF2-40B4-BE49-F238E27FC236}">
                <a16:creationId xmlns:a16="http://schemas.microsoft.com/office/drawing/2014/main" id="{EB295E23-EA1E-6944-BAF5-F376484E9512}"/>
              </a:ext>
            </a:extLst>
          </p:cNvPr>
          <p:cNvSpPr>
            <a:spLocks noGrp="1"/>
          </p:cNvSpPr>
          <p:nvPr>
            <p:ph idx="1"/>
          </p:nvPr>
        </p:nvSpPr>
        <p:spPr>
          <a:xfrm>
            <a:off x="609598" y="1729047"/>
            <a:ext cx="6551273" cy="4303453"/>
          </a:xfrm>
        </p:spPr>
        <p:txBody>
          <a:bodyPr/>
          <a:lstStyle/>
          <a:p>
            <a:r>
              <a:rPr lang="en-US" dirty="0"/>
              <a:t>Deliver file attachments </a:t>
            </a:r>
          </a:p>
          <a:p>
            <a:r>
              <a:rPr lang="en-US" dirty="0"/>
              <a:t>Entice you to click on links </a:t>
            </a:r>
          </a:p>
          <a:p>
            <a:r>
              <a:rPr lang="en-US" dirty="0"/>
              <a:t>Trick you into handing over your login credentials </a:t>
            </a:r>
          </a:p>
        </p:txBody>
      </p:sp>
      <p:pic>
        <p:nvPicPr>
          <p:cNvPr id="8" name="Picture 7">
            <a:extLst>
              <a:ext uri="{FF2B5EF4-FFF2-40B4-BE49-F238E27FC236}">
                <a16:creationId xmlns:a16="http://schemas.microsoft.com/office/drawing/2014/main" id="{2B1B7676-B13E-4C4A-A4DC-A40100E9AC94}"/>
              </a:ext>
            </a:extLst>
          </p:cNvPr>
          <p:cNvPicPr>
            <a:picLocks noChangeAspect="1"/>
          </p:cNvPicPr>
          <p:nvPr/>
        </p:nvPicPr>
        <p:blipFill>
          <a:blip r:embed="rId3"/>
          <a:stretch>
            <a:fillRect/>
          </a:stretch>
        </p:blipFill>
        <p:spPr>
          <a:xfrm>
            <a:off x="7322168" y="1589589"/>
            <a:ext cx="3141347" cy="3336327"/>
          </a:xfrm>
          <a:prstGeom prst="rect">
            <a:avLst/>
          </a:prstGeom>
        </p:spPr>
      </p:pic>
    </p:spTree>
    <p:extLst>
      <p:ext uri="{BB962C8B-B14F-4D97-AF65-F5344CB8AC3E}">
        <p14:creationId xmlns:p14="http://schemas.microsoft.com/office/powerpoint/2010/main" val="2304745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384921"/>
            <a:ext cx="10972800" cy="685800"/>
          </a:xfrm>
        </p:spPr>
        <p:txBody>
          <a:bodyPr/>
          <a:lstStyle/>
          <a:p>
            <a:r>
              <a:rPr lang="en-US" sz="4267" dirty="0"/>
              <a:t>Type #1: Highly Personalized</a:t>
            </a:r>
          </a:p>
        </p:txBody>
      </p:sp>
      <p:sp>
        <p:nvSpPr>
          <p:cNvPr id="14" name="Content Placeholder 4">
            <a:extLst>
              <a:ext uri="{FF2B5EF4-FFF2-40B4-BE49-F238E27FC236}">
                <a16:creationId xmlns:a16="http://schemas.microsoft.com/office/drawing/2014/main" id="{9ABC9442-16EE-9E4E-96FF-9A4F203B0B32}"/>
              </a:ext>
            </a:extLst>
          </p:cNvPr>
          <p:cNvSpPr>
            <a:spLocks noGrp="1"/>
          </p:cNvSpPr>
          <p:nvPr>
            <p:ph idx="1"/>
          </p:nvPr>
        </p:nvSpPr>
        <p:spPr>
          <a:xfrm>
            <a:off x="609597" y="1466127"/>
            <a:ext cx="6879774" cy="4566373"/>
          </a:xfrm>
        </p:spPr>
        <p:txBody>
          <a:bodyPr/>
          <a:lstStyle/>
          <a:p>
            <a:r>
              <a:rPr lang="en-US" dirty="0"/>
              <a:t>Spear phishers personalize emails to try to gain your trust</a:t>
            </a:r>
          </a:p>
          <a:p>
            <a:pPr lvl="1"/>
            <a:r>
              <a:rPr lang="en-US" dirty="0"/>
              <a:t>Full name</a:t>
            </a:r>
          </a:p>
          <a:p>
            <a:pPr lvl="1"/>
            <a:r>
              <a:rPr lang="en-US" dirty="0"/>
              <a:t>Mailing address</a:t>
            </a:r>
          </a:p>
          <a:p>
            <a:pPr lvl="1"/>
            <a:r>
              <a:rPr lang="en-US" dirty="0"/>
              <a:t>Bank account number</a:t>
            </a:r>
          </a:p>
          <a:p>
            <a:pPr lvl="1"/>
            <a:r>
              <a:rPr lang="en-US" dirty="0"/>
              <a:t>Name of your employer</a:t>
            </a:r>
          </a:p>
          <a:p>
            <a:pPr lvl="0"/>
            <a:endParaRPr lang="en-US" dirty="0"/>
          </a:p>
        </p:txBody>
      </p:sp>
      <p:sp>
        <p:nvSpPr>
          <p:cNvPr id="15" name="Rectangle 14">
            <a:extLst>
              <a:ext uri="{FF2B5EF4-FFF2-40B4-BE49-F238E27FC236}">
                <a16:creationId xmlns:a16="http://schemas.microsoft.com/office/drawing/2014/main" id="{B31F7240-EABA-6245-B879-70B716D7187A}"/>
              </a:ext>
            </a:extLst>
          </p:cNvPr>
          <p:cNvSpPr/>
          <p:nvPr/>
        </p:nvSpPr>
        <p:spPr>
          <a:xfrm>
            <a:off x="609599" y="4598350"/>
            <a:ext cx="10972803" cy="461665"/>
          </a:xfrm>
          <a:prstGeom prst="rect">
            <a:avLst/>
          </a:prstGeom>
        </p:spPr>
        <p:txBody>
          <a:bodyPr wrap="square">
            <a:spAutoFit/>
          </a:bodyPr>
          <a:lstStyle/>
          <a:p>
            <a:pPr defTabSz="609585"/>
            <a:r>
              <a:rPr lang="en-US" sz="2400" dirty="0">
                <a:solidFill>
                  <a:srgbClr val="1B2934"/>
                </a:solidFill>
                <a:latin typeface="Calibri" charset="0"/>
                <a:ea typeface="Calibri" charset="0"/>
                <a:cs typeface="Times New Roman" charset="0"/>
              </a:rPr>
              <a:t>Even if the email or text message appears to be from someone you know, use caution. </a:t>
            </a:r>
            <a:endParaRPr lang="en-US" sz="2400" dirty="0">
              <a:solidFill>
                <a:srgbClr val="1B2934"/>
              </a:solidFill>
              <a:latin typeface="Arial"/>
            </a:endParaRPr>
          </a:p>
        </p:txBody>
      </p:sp>
      <p:pic>
        <p:nvPicPr>
          <p:cNvPr id="4" name="Picture 3">
            <a:extLst>
              <a:ext uri="{FF2B5EF4-FFF2-40B4-BE49-F238E27FC236}">
                <a16:creationId xmlns:a16="http://schemas.microsoft.com/office/drawing/2014/main" id="{E1999154-3E4D-644B-AAEB-A94D2EA42970}"/>
              </a:ext>
            </a:extLst>
          </p:cNvPr>
          <p:cNvPicPr>
            <a:picLocks noChangeAspect="1"/>
          </p:cNvPicPr>
          <p:nvPr/>
        </p:nvPicPr>
        <p:blipFill>
          <a:blip r:embed="rId3"/>
          <a:stretch>
            <a:fillRect/>
          </a:stretch>
        </p:blipFill>
        <p:spPr>
          <a:xfrm>
            <a:off x="8088085" y="1551818"/>
            <a:ext cx="2862944" cy="2703892"/>
          </a:xfrm>
          <a:prstGeom prst="rect">
            <a:avLst/>
          </a:prstGeom>
        </p:spPr>
      </p:pic>
    </p:spTree>
    <p:extLst>
      <p:ext uri="{BB962C8B-B14F-4D97-AF65-F5344CB8AC3E}">
        <p14:creationId xmlns:p14="http://schemas.microsoft.com/office/powerpoint/2010/main" val="3077797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67" dirty="0"/>
              <a:t>Type #1: Highly Personalized</a:t>
            </a:r>
          </a:p>
        </p:txBody>
      </p:sp>
      <p:pic>
        <p:nvPicPr>
          <p:cNvPr id="9" name="Picture 8">
            <a:extLst>
              <a:ext uri="{FF2B5EF4-FFF2-40B4-BE49-F238E27FC236}">
                <a16:creationId xmlns:a16="http://schemas.microsoft.com/office/drawing/2014/main" id="{18443AA1-A31E-6847-84E6-8E239BDA1145}"/>
              </a:ext>
            </a:extLst>
          </p:cNvPr>
          <p:cNvPicPr>
            <a:picLocks noChangeAspect="1"/>
          </p:cNvPicPr>
          <p:nvPr/>
        </p:nvPicPr>
        <p:blipFill>
          <a:blip r:embed="rId3"/>
          <a:stretch>
            <a:fillRect/>
          </a:stretch>
        </p:blipFill>
        <p:spPr>
          <a:xfrm>
            <a:off x="402425" y="1364353"/>
            <a:ext cx="11387151" cy="3899592"/>
          </a:xfrm>
          <a:prstGeom prst="rect">
            <a:avLst/>
          </a:prstGeom>
        </p:spPr>
      </p:pic>
    </p:spTree>
    <p:extLst>
      <p:ext uri="{BB962C8B-B14F-4D97-AF65-F5344CB8AC3E}">
        <p14:creationId xmlns:p14="http://schemas.microsoft.com/office/powerpoint/2010/main" val="3209988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67" dirty="0"/>
              <a:t>Type #2: Double Barrel</a:t>
            </a:r>
          </a:p>
        </p:txBody>
      </p:sp>
      <p:sp>
        <p:nvSpPr>
          <p:cNvPr id="19" name="Rectangle 18">
            <a:extLst>
              <a:ext uri="{FF2B5EF4-FFF2-40B4-BE49-F238E27FC236}">
                <a16:creationId xmlns:a16="http://schemas.microsoft.com/office/drawing/2014/main" id="{5D8011CA-E3D5-5D48-A334-DDA7C4D0C5E4}"/>
              </a:ext>
            </a:extLst>
          </p:cNvPr>
          <p:cNvSpPr/>
          <p:nvPr/>
        </p:nvSpPr>
        <p:spPr>
          <a:xfrm>
            <a:off x="643917" y="1508618"/>
            <a:ext cx="4972051" cy="1569660"/>
          </a:xfrm>
          <a:prstGeom prst="rect">
            <a:avLst/>
          </a:prstGeom>
        </p:spPr>
        <p:txBody>
          <a:bodyPr wrap="square">
            <a:spAutoFit/>
          </a:bodyPr>
          <a:lstStyle/>
          <a:p>
            <a:pPr defTabSz="609585"/>
            <a:r>
              <a:rPr lang="en-US" sz="3200" dirty="0">
                <a:solidFill>
                  <a:srgbClr val="1B2934"/>
                </a:solidFill>
                <a:latin typeface="Calibri" charset="0"/>
                <a:ea typeface="Calibri" charset="0"/>
                <a:cs typeface="Times New Roman" charset="0"/>
              </a:rPr>
              <a:t>The Double Barrel uses multiple emails to create a believable narrative. </a:t>
            </a:r>
            <a:endParaRPr lang="en-US" sz="3200" dirty="0">
              <a:solidFill>
                <a:srgbClr val="1B2934"/>
              </a:solidFill>
              <a:latin typeface="Arial"/>
            </a:endParaRPr>
          </a:p>
        </p:txBody>
      </p:sp>
      <p:sp>
        <p:nvSpPr>
          <p:cNvPr id="20" name="Rectangle 19">
            <a:extLst>
              <a:ext uri="{FF2B5EF4-FFF2-40B4-BE49-F238E27FC236}">
                <a16:creationId xmlns:a16="http://schemas.microsoft.com/office/drawing/2014/main" id="{9ABA7D8F-9996-EB44-934C-96027435F9D1}"/>
              </a:ext>
            </a:extLst>
          </p:cNvPr>
          <p:cNvSpPr/>
          <p:nvPr/>
        </p:nvSpPr>
        <p:spPr>
          <a:xfrm>
            <a:off x="643917" y="3813251"/>
            <a:ext cx="4972051" cy="1771767"/>
          </a:xfrm>
          <a:prstGeom prst="rect">
            <a:avLst/>
          </a:prstGeom>
        </p:spPr>
        <p:txBody>
          <a:bodyPr wrap="square">
            <a:spAutoFit/>
          </a:bodyPr>
          <a:lstStyle/>
          <a:p>
            <a:pPr defTabSz="609585">
              <a:lnSpc>
                <a:spcPct val="115000"/>
              </a:lnSpc>
              <a:spcAft>
                <a:spcPts val="1000"/>
              </a:spcAft>
            </a:pPr>
            <a:r>
              <a:rPr lang="en-US" sz="3200" b="1" dirty="0">
                <a:solidFill>
                  <a:srgbClr val="1B2934"/>
                </a:solidFill>
                <a:latin typeface="Arial"/>
              </a:rPr>
              <a:t>The Lure: </a:t>
            </a:r>
            <a:endParaRPr lang="en-US" sz="3200" b="1" dirty="0">
              <a:solidFill>
                <a:srgbClr val="1B2934"/>
              </a:solidFill>
              <a:latin typeface="Calibri" charset="0"/>
              <a:ea typeface="Calibri" charset="0"/>
              <a:cs typeface="Times New Roman" charset="0"/>
            </a:endParaRPr>
          </a:p>
          <a:p>
            <a:pPr defTabSz="609585"/>
            <a:r>
              <a:rPr lang="en-US" sz="3200" dirty="0">
                <a:solidFill>
                  <a:srgbClr val="1B2934"/>
                </a:solidFill>
                <a:latin typeface="Arial"/>
              </a:rPr>
              <a:t>The first email is designed to build trust</a:t>
            </a:r>
          </a:p>
        </p:txBody>
      </p:sp>
      <p:pic>
        <p:nvPicPr>
          <p:cNvPr id="24" name="Picture 23">
            <a:extLst>
              <a:ext uri="{FF2B5EF4-FFF2-40B4-BE49-F238E27FC236}">
                <a16:creationId xmlns:a16="http://schemas.microsoft.com/office/drawing/2014/main" id="{CD35C485-3A2D-DF44-94BD-CD3A6CFD6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508617"/>
            <a:ext cx="5619067" cy="3589592"/>
          </a:xfrm>
          <a:prstGeom prst="rect">
            <a:avLst/>
          </a:prstGeom>
        </p:spPr>
      </p:pic>
    </p:spTree>
    <p:extLst>
      <p:ext uri="{BB962C8B-B14F-4D97-AF65-F5344CB8AC3E}">
        <p14:creationId xmlns:p14="http://schemas.microsoft.com/office/powerpoint/2010/main" val="2552592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67" dirty="0"/>
              <a:t>Type #2: Double Barrel</a:t>
            </a:r>
          </a:p>
        </p:txBody>
      </p:sp>
      <p:sp>
        <p:nvSpPr>
          <p:cNvPr id="8" name="Rectangle 7">
            <a:extLst>
              <a:ext uri="{FF2B5EF4-FFF2-40B4-BE49-F238E27FC236}">
                <a16:creationId xmlns:a16="http://schemas.microsoft.com/office/drawing/2014/main" id="{2AED707A-D793-0740-B5CA-D9AB44F3C929}"/>
              </a:ext>
            </a:extLst>
          </p:cNvPr>
          <p:cNvSpPr/>
          <p:nvPr/>
        </p:nvSpPr>
        <p:spPr>
          <a:xfrm>
            <a:off x="961400" y="1751946"/>
            <a:ext cx="4972051" cy="2456313"/>
          </a:xfrm>
          <a:prstGeom prst="rect">
            <a:avLst/>
          </a:prstGeom>
        </p:spPr>
        <p:txBody>
          <a:bodyPr wrap="square">
            <a:spAutoFit/>
          </a:bodyPr>
          <a:lstStyle/>
          <a:p>
            <a:pPr defTabSz="609585">
              <a:lnSpc>
                <a:spcPct val="115000"/>
              </a:lnSpc>
              <a:spcAft>
                <a:spcPts val="1000"/>
              </a:spcAft>
            </a:pPr>
            <a:r>
              <a:rPr lang="en-US" sz="3200" b="1" dirty="0">
                <a:solidFill>
                  <a:srgbClr val="1B2934"/>
                </a:solidFill>
                <a:latin typeface="Calibri" charset="0"/>
                <a:ea typeface="Calibri" charset="0"/>
                <a:cs typeface="Times New Roman" charset="0"/>
              </a:rPr>
              <a:t>The Phish: </a:t>
            </a:r>
          </a:p>
          <a:p>
            <a:pPr defTabSz="609585">
              <a:lnSpc>
                <a:spcPct val="115000"/>
              </a:lnSpc>
              <a:spcAft>
                <a:spcPts val="1000"/>
              </a:spcAft>
            </a:pPr>
            <a:r>
              <a:rPr lang="en-US" sz="3200" dirty="0">
                <a:solidFill>
                  <a:srgbClr val="1B2934"/>
                </a:solidFill>
                <a:latin typeface="Calibri" charset="0"/>
                <a:ea typeface="Calibri" charset="0"/>
                <a:cs typeface="Times New Roman" charset="0"/>
              </a:rPr>
              <a:t>The second email contains malicious attachments or links</a:t>
            </a:r>
            <a:endParaRPr lang="en-US" sz="3200" dirty="0">
              <a:solidFill>
                <a:srgbClr val="1B2934"/>
              </a:solidFill>
              <a:latin typeface="Helvetica" charset="0"/>
              <a:ea typeface="Calibri" charset="0"/>
              <a:cs typeface="Times New Roman" charset="0"/>
            </a:endParaRPr>
          </a:p>
        </p:txBody>
      </p:sp>
      <p:pic>
        <p:nvPicPr>
          <p:cNvPr id="9" name="Picture 8">
            <a:extLst>
              <a:ext uri="{FF2B5EF4-FFF2-40B4-BE49-F238E27FC236}">
                <a16:creationId xmlns:a16="http://schemas.microsoft.com/office/drawing/2014/main" id="{46DEA9E0-2711-E849-8ACC-3AE93CD0E1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7451" y="1751946"/>
            <a:ext cx="5482075" cy="3502079"/>
          </a:xfrm>
          <a:prstGeom prst="rect">
            <a:avLst/>
          </a:prstGeom>
        </p:spPr>
      </p:pic>
    </p:spTree>
    <p:extLst>
      <p:ext uri="{BB962C8B-B14F-4D97-AF65-F5344CB8AC3E}">
        <p14:creationId xmlns:p14="http://schemas.microsoft.com/office/powerpoint/2010/main" val="4081489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7C7BED91-5618-C745-B106-FDDAF25C62E2}"/>
              </a:ext>
            </a:extLst>
          </p:cNvPr>
          <p:cNvSpPr txBox="1">
            <a:spLocks/>
          </p:cNvSpPr>
          <p:nvPr/>
        </p:nvSpPr>
        <p:spPr>
          <a:xfrm>
            <a:off x="681704" y="580735"/>
            <a:ext cx="10972800" cy="685800"/>
          </a:xfrm>
          <a:prstGeom prst="rect">
            <a:avLst/>
          </a:prstGeom>
        </p:spPr>
        <p:txBody>
          <a:bodyPr vert="horz" lIns="0" tIns="0" rIns="0" bIns="0" rtlCol="0" anchor="b">
            <a:normAutofit fontScale="90000"/>
          </a:bodyPr>
          <a:lstStyle>
            <a:lvl1pPr algn="ctr" defTabSz="457200" rtl="0" eaLnBrk="1" latinLnBrk="0" hangingPunct="1">
              <a:spcBef>
                <a:spcPct val="0"/>
              </a:spcBef>
              <a:buNone/>
              <a:defRPr sz="3600" b="1" i="0" kern="1200" spc="-150">
                <a:solidFill>
                  <a:schemeClr val="accent1"/>
                </a:solidFill>
                <a:latin typeface="Arial Black" charset="0"/>
                <a:ea typeface="Arial Black" charset="0"/>
                <a:cs typeface="Arial Black" charset="0"/>
              </a:defRPr>
            </a:lvl1pPr>
          </a:lstStyle>
          <a:p>
            <a:pPr defTabSz="609585"/>
            <a:r>
              <a:rPr lang="en-US" sz="4800" spc="-200" dirty="0">
                <a:solidFill>
                  <a:srgbClr val="D82026"/>
                </a:solidFill>
              </a:rPr>
              <a:t>Type #3: Business Email Compromise</a:t>
            </a:r>
          </a:p>
        </p:txBody>
      </p:sp>
      <p:sp>
        <p:nvSpPr>
          <p:cNvPr id="7" name="Content Placeholder 4">
            <a:extLst>
              <a:ext uri="{FF2B5EF4-FFF2-40B4-BE49-F238E27FC236}">
                <a16:creationId xmlns:a16="http://schemas.microsoft.com/office/drawing/2014/main" id="{939BFF61-F233-9B46-82DA-E8C38BE54446}"/>
              </a:ext>
            </a:extLst>
          </p:cNvPr>
          <p:cNvSpPr txBox="1">
            <a:spLocks/>
          </p:cNvSpPr>
          <p:nvPr/>
        </p:nvSpPr>
        <p:spPr>
          <a:xfrm>
            <a:off x="609597" y="1805650"/>
            <a:ext cx="7924800" cy="4226849"/>
          </a:xfrm>
          <a:prstGeom prst="rect">
            <a:avLst/>
          </a:prstGeom>
        </p:spPr>
        <p:txBody>
          <a:bodyPr vert="horz" lIns="0" tIns="0" rIns="0" bIns="0" rtlCol="0">
            <a:normAutofit/>
          </a:bodyPr>
          <a:lstStyle>
            <a:lvl1pPr marL="342900" indent="-342900" algn="l" defTabSz="457200" rtl="0" eaLnBrk="1" latinLnBrk="0" hangingPunct="1">
              <a:spcBef>
                <a:spcPct val="20000"/>
              </a:spcBef>
              <a:buFont typeface="Arial"/>
              <a:buChar char="•"/>
              <a:defRPr sz="2400" kern="1200">
                <a:solidFill>
                  <a:srgbClr val="1B2934"/>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1B2934"/>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1B2934"/>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1B2934"/>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1B2934"/>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indent="-457189" defTabSz="609585"/>
            <a:r>
              <a:rPr lang="en-US" sz="3200" dirty="0">
                <a:latin typeface="Arial"/>
              </a:rPr>
              <a:t>Use email to solicit wire transfers</a:t>
            </a:r>
          </a:p>
          <a:p>
            <a:pPr marL="457189" indent="-457189" defTabSz="609585"/>
            <a:r>
              <a:rPr lang="en-US" sz="3200" dirty="0">
                <a:latin typeface="Arial"/>
              </a:rPr>
              <a:t>Impersonate executives or vendors/suppliers</a:t>
            </a:r>
          </a:p>
          <a:p>
            <a:pPr marL="457189" indent="-457189" defTabSz="609585"/>
            <a:r>
              <a:rPr lang="en-US" sz="3200" dirty="0">
                <a:latin typeface="Arial"/>
              </a:rPr>
              <a:t>Resemble spear phishing</a:t>
            </a:r>
          </a:p>
          <a:p>
            <a:pPr marL="457189" indent="-457189" defTabSz="609585"/>
            <a:r>
              <a:rPr lang="en-US" sz="3200" dirty="0">
                <a:latin typeface="Arial"/>
              </a:rPr>
              <a:t>Targets financial officers</a:t>
            </a:r>
          </a:p>
          <a:p>
            <a:pPr marL="457189" indent="-457189" defTabSz="609585"/>
            <a:endParaRPr lang="en-US" sz="3200" dirty="0">
              <a:latin typeface="Arial"/>
            </a:endParaRPr>
          </a:p>
          <a:p>
            <a:pPr marL="0" indent="0" defTabSz="609585">
              <a:buNone/>
            </a:pPr>
            <a:endParaRPr lang="en-US" sz="3200" dirty="0">
              <a:latin typeface="Arial"/>
            </a:endParaRPr>
          </a:p>
        </p:txBody>
      </p:sp>
      <p:sp>
        <p:nvSpPr>
          <p:cNvPr id="10" name="Rectangle 9">
            <a:extLst>
              <a:ext uri="{FF2B5EF4-FFF2-40B4-BE49-F238E27FC236}">
                <a16:creationId xmlns:a16="http://schemas.microsoft.com/office/drawing/2014/main" id="{8C52FC51-7C86-2B4C-8736-1A313D161A5D}"/>
              </a:ext>
            </a:extLst>
          </p:cNvPr>
          <p:cNvSpPr/>
          <p:nvPr/>
        </p:nvSpPr>
        <p:spPr>
          <a:xfrm>
            <a:off x="609597" y="5001609"/>
            <a:ext cx="14318592" cy="502766"/>
          </a:xfrm>
          <a:prstGeom prst="rect">
            <a:avLst/>
          </a:prstGeom>
        </p:spPr>
        <p:txBody>
          <a:bodyPr wrap="square">
            <a:spAutoFit/>
          </a:bodyPr>
          <a:lstStyle/>
          <a:p>
            <a:pPr defTabSz="609585"/>
            <a:r>
              <a:rPr lang="en-US" sz="2667" dirty="0">
                <a:solidFill>
                  <a:srgbClr val="1B2934"/>
                </a:solidFill>
                <a:latin typeface="Arial"/>
              </a:rPr>
              <a:t>Phishers have stolen billions of dollars in these scams.</a:t>
            </a:r>
          </a:p>
        </p:txBody>
      </p:sp>
      <p:pic>
        <p:nvPicPr>
          <p:cNvPr id="4" name="Picture 3">
            <a:extLst>
              <a:ext uri="{FF2B5EF4-FFF2-40B4-BE49-F238E27FC236}">
                <a16:creationId xmlns:a16="http://schemas.microsoft.com/office/drawing/2014/main" id="{C1DE90DF-5FA6-CE4B-8183-652C6EE78B71}"/>
              </a:ext>
            </a:extLst>
          </p:cNvPr>
          <p:cNvPicPr>
            <a:picLocks noChangeAspect="1"/>
          </p:cNvPicPr>
          <p:nvPr/>
        </p:nvPicPr>
        <p:blipFill>
          <a:blip r:embed="rId3"/>
          <a:stretch>
            <a:fillRect/>
          </a:stretch>
        </p:blipFill>
        <p:spPr>
          <a:xfrm>
            <a:off x="8126928" y="1999538"/>
            <a:ext cx="2722409" cy="2605735"/>
          </a:xfrm>
          <a:prstGeom prst="rect">
            <a:avLst/>
          </a:prstGeom>
        </p:spPr>
      </p:pic>
    </p:spTree>
    <p:extLst>
      <p:ext uri="{BB962C8B-B14F-4D97-AF65-F5344CB8AC3E}">
        <p14:creationId xmlns:p14="http://schemas.microsoft.com/office/powerpoint/2010/main" val="1161767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94141"/>
            <a:ext cx="10972800" cy="685800"/>
          </a:xfrm>
        </p:spPr>
        <p:txBody>
          <a:bodyPr/>
          <a:lstStyle/>
          <a:p>
            <a:r>
              <a:rPr lang="en-US" sz="4267" dirty="0"/>
              <a:t>Type #3: Business Email Compromise</a:t>
            </a:r>
          </a:p>
        </p:txBody>
      </p:sp>
      <p:pic>
        <p:nvPicPr>
          <p:cNvPr id="7" name="Picture 6">
            <a:extLst>
              <a:ext uri="{FF2B5EF4-FFF2-40B4-BE49-F238E27FC236}">
                <a16:creationId xmlns:a16="http://schemas.microsoft.com/office/drawing/2014/main" id="{0E1C093D-E347-3245-A6D3-7735445ED6A4}"/>
              </a:ext>
            </a:extLst>
          </p:cNvPr>
          <p:cNvPicPr>
            <a:picLocks noChangeAspect="1"/>
          </p:cNvPicPr>
          <p:nvPr/>
        </p:nvPicPr>
        <p:blipFill>
          <a:blip r:embed="rId3"/>
          <a:stretch>
            <a:fillRect/>
          </a:stretch>
        </p:blipFill>
        <p:spPr>
          <a:xfrm>
            <a:off x="1561256" y="1500871"/>
            <a:ext cx="9069488" cy="4047613"/>
          </a:xfrm>
          <a:prstGeom prst="rect">
            <a:avLst/>
          </a:prstGeom>
        </p:spPr>
      </p:pic>
    </p:spTree>
    <p:extLst>
      <p:ext uri="{BB962C8B-B14F-4D97-AF65-F5344CB8AC3E}">
        <p14:creationId xmlns:p14="http://schemas.microsoft.com/office/powerpoint/2010/main" val="3262405954"/>
      </p:ext>
    </p:extLst>
  </p:cSld>
  <p:clrMapOvr>
    <a:masterClrMapping/>
  </p:clrMapOvr>
</p:sld>
</file>

<file path=ppt/theme/theme1.xml><?xml version="1.0" encoding="utf-8"?>
<a:theme xmlns:a="http://schemas.openxmlformats.org/drawingml/2006/main" name="1_Office Theme">
  <a:themeElements>
    <a:clrScheme name="Phishme">
      <a:dk1>
        <a:srgbClr val="1B2934"/>
      </a:dk1>
      <a:lt1>
        <a:srgbClr val="FFFFFF"/>
      </a:lt1>
      <a:dk2>
        <a:srgbClr val="999999"/>
      </a:dk2>
      <a:lt2>
        <a:srgbClr val="CDCDCD"/>
      </a:lt2>
      <a:accent1>
        <a:srgbClr val="D82026"/>
      </a:accent1>
      <a:accent2>
        <a:srgbClr val="FF9900"/>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290BF82EDB64342A89D057B74F4F91C" ma:contentTypeVersion="10" ma:contentTypeDescription="Create a new document." ma:contentTypeScope="" ma:versionID="4f08a900ab9ea8feb438a1e080b3b9be">
  <xsd:schema xmlns:xsd="http://www.w3.org/2001/XMLSchema" xmlns:xs="http://www.w3.org/2001/XMLSchema" xmlns:p="http://schemas.microsoft.com/office/2006/metadata/properties" xmlns:ns1="http://schemas.microsoft.com/sharepoint/v3" xmlns:ns2="e3ec99f7-fd2b-4808-af45-39aedff810b3" xmlns:ns3="d33017a2-3404-4b98-a786-b20e247efded" targetNamespace="http://schemas.microsoft.com/office/2006/metadata/properties" ma:root="true" ma:fieldsID="babbefff22461c79375f892a7738b5ae" ns1:_="" ns2:_="" ns3:_="">
    <xsd:import namespace="http://schemas.microsoft.com/sharepoint/v3"/>
    <xsd:import namespace="e3ec99f7-fd2b-4808-af45-39aedff810b3"/>
    <xsd:import namespace="d33017a2-3404-4b98-a786-b20e247efde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1:_ip_UnifiedCompliancePolicyProperties" minOccurs="0"/>
                <xsd:element ref="ns1:_ip_UnifiedCompliancePolicyUIAction" minOccurs="0"/>
                <xsd:element ref="ns2:MediaServiceDateTaken" minOccurs="0"/>
                <xsd:element ref="ns2:MediaServiceAutoTag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description="" ma:hidden="true" ma:internalName="_ip_UnifiedCompliancePolicyProperties">
      <xsd:simpleType>
        <xsd:restriction base="dms:Note"/>
      </xsd:simpleType>
    </xsd:element>
    <xsd:element name="_ip_UnifiedCompliancePolicyUIAction" ma:index="13"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ec99f7-fd2b-4808-af45-39aedff810b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33017a2-3404-4b98-a786-b20e247efded"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30C774-3BD7-4C0A-A6DA-7F6A7C4ACE25}">
  <ds:schemaRefs>
    <ds:schemaRef ds:uri="http://schemas.microsoft.com/sharepoint/v3/contenttype/forms"/>
  </ds:schemaRefs>
</ds:datastoreItem>
</file>

<file path=customXml/itemProps2.xml><?xml version="1.0" encoding="utf-8"?>
<ds:datastoreItem xmlns:ds="http://schemas.openxmlformats.org/officeDocument/2006/customXml" ds:itemID="{CDA3B221-E766-44AE-B4DB-F12861DABB65}">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F6568E8A-C2E9-412C-B6A9-B675DEE0ED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ec99f7-fd2b-4808-af45-39aedff810b3"/>
    <ds:schemaRef ds:uri="d33017a2-3404-4b98-a786-b20e247efd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256</TotalTime>
  <Words>921</Words>
  <Application>Microsoft Office PowerPoint</Application>
  <PresentationFormat>Widescreen</PresentationFormat>
  <Paragraphs>126</Paragraphs>
  <Slides>15</Slides>
  <Notes>7</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1_Office Theme</vt:lpstr>
      <vt:lpstr>PowerPoint Presentation</vt:lpstr>
      <vt:lpstr>Spear Phishing</vt:lpstr>
      <vt:lpstr>Spear Phishing Emails</vt:lpstr>
      <vt:lpstr>Type #1: Highly Personalized</vt:lpstr>
      <vt:lpstr>Type #1: Highly Personalized</vt:lpstr>
      <vt:lpstr>Type #2: Double Barrel</vt:lpstr>
      <vt:lpstr>Type #2: Double Barrel</vt:lpstr>
      <vt:lpstr>PowerPoint Presentation</vt:lpstr>
      <vt:lpstr>Type #3: Business Email Compromise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Maddie King</dc:creator>
  <cp:lastModifiedBy>Kiarra Grant</cp:lastModifiedBy>
  <cp:revision>18</cp:revision>
  <dcterms:created xsi:type="dcterms:W3CDTF">2018-07-30T20:50:08Z</dcterms:created>
  <dcterms:modified xsi:type="dcterms:W3CDTF">2018-08-15T14:07:33Z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0x0101001290BF82EDB64342A89D057B74F4F91C</vt:lpwstr>
  </property>
</Properties>
</file>